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4" r:id="rId1"/>
    <p:sldMasterId id="2147484341" r:id="rId2"/>
  </p:sldMasterIdLst>
  <p:notesMasterIdLst>
    <p:notesMasterId r:id="rId82"/>
  </p:notesMasterIdLst>
  <p:handoutMasterIdLst>
    <p:handoutMasterId r:id="rId83"/>
  </p:handoutMasterIdLst>
  <p:sldIdLst>
    <p:sldId id="256" r:id="rId3"/>
    <p:sldId id="257" r:id="rId4"/>
    <p:sldId id="308" r:id="rId5"/>
    <p:sldId id="309" r:id="rId6"/>
    <p:sldId id="260" r:id="rId7"/>
    <p:sldId id="306" r:id="rId8"/>
    <p:sldId id="261" r:id="rId9"/>
    <p:sldId id="262" r:id="rId10"/>
    <p:sldId id="263" r:id="rId11"/>
    <p:sldId id="265" r:id="rId12"/>
    <p:sldId id="310" r:id="rId13"/>
    <p:sldId id="266" r:id="rId14"/>
    <p:sldId id="267" r:id="rId15"/>
    <p:sldId id="269" r:id="rId16"/>
    <p:sldId id="270" r:id="rId17"/>
    <p:sldId id="271" r:id="rId18"/>
    <p:sldId id="272" r:id="rId19"/>
    <p:sldId id="298" r:id="rId20"/>
    <p:sldId id="300" r:id="rId21"/>
    <p:sldId id="273" r:id="rId22"/>
    <p:sldId id="274" r:id="rId23"/>
    <p:sldId id="314" r:id="rId24"/>
    <p:sldId id="315" r:id="rId25"/>
    <p:sldId id="316" r:id="rId26"/>
    <p:sldId id="317" r:id="rId27"/>
    <p:sldId id="318" r:id="rId28"/>
    <p:sldId id="319" r:id="rId29"/>
    <p:sldId id="320" r:id="rId30"/>
    <p:sldId id="321" r:id="rId31"/>
    <p:sldId id="327" r:id="rId32"/>
    <p:sldId id="322" r:id="rId33"/>
    <p:sldId id="323" r:id="rId34"/>
    <p:sldId id="324" r:id="rId35"/>
    <p:sldId id="325" r:id="rId36"/>
    <p:sldId id="276" r:id="rId37"/>
    <p:sldId id="277" r:id="rId38"/>
    <p:sldId id="278" r:id="rId39"/>
    <p:sldId id="279" r:id="rId40"/>
    <p:sldId id="280" r:id="rId41"/>
    <p:sldId id="301" r:id="rId42"/>
    <p:sldId id="281" r:id="rId43"/>
    <p:sldId id="282" r:id="rId44"/>
    <p:sldId id="283" r:id="rId45"/>
    <p:sldId id="284" r:id="rId46"/>
    <p:sldId id="285" r:id="rId47"/>
    <p:sldId id="286" r:id="rId48"/>
    <p:sldId id="287" r:id="rId49"/>
    <p:sldId id="288" r:id="rId50"/>
    <p:sldId id="303" r:id="rId51"/>
    <p:sldId id="304" r:id="rId52"/>
    <p:sldId id="305" r:id="rId53"/>
    <p:sldId id="312" r:id="rId54"/>
    <p:sldId id="289" r:id="rId55"/>
    <p:sldId id="290" r:id="rId56"/>
    <p:sldId id="291" r:id="rId57"/>
    <p:sldId id="293" r:id="rId58"/>
    <p:sldId id="292" r:id="rId59"/>
    <p:sldId id="297" r:id="rId60"/>
    <p:sldId id="296" r:id="rId61"/>
    <p:sldId id="328" r:id="rId62"/>
    <p:sldId id="307" r:id="rId63"/>
    <p:sldId id="326" r:id="rId64"/>
    <p:sldId id="295" r:id="rId65"/>
    <p:sldId id="329" r:id="rId66"/>
    <p:sldId id="330" r:id="rId67"/>
    <p:sldId id="331" r:id="rId68"/>
    <p:sldId id="334" r:id="rId69"/>
    <p:sldId id="335" r:id="rId70"/>
    <p:sldId id="336" r:id="rId71"/>
    <p:sldId id="337" r:id="rId72"/>
    <p:sldId id="338" r:id="rId73"/>
    <p:sldId id="339" r:id="rId74"/>
    <p:sldId id="340" r:id="rId75"/>
    <p:sldId id="341" r:id="rId76"/>
    <p:sldId id="342" r:id="rId77"/>
    <p:sldId id="343" r:id="rId78"/>
    <p:sldId id="344" r:id="rId79"/>
    <p:sldId id="332" r:id="rId80"/>
    <p:sldId id="333" r:id="rId8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Padgett" initials="LP" lastIdx="1" clrIdx="0">
    <p:extLst>
      <p:ext uri="{19B8F6BF-5375-455C-9EA6-DF929625EA0E}">
        <p15:presenceInfo xmlns:p15="http://schemas.microsoft.com/office/powerpoint/2012/main" userId="S-1-5-21-3655917979-1243709510-1576850356-2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DB5"/>
    <a:srgbClr val="D7E696"/>
    <a:srgbClr val="DCE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98"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8BBF706-18A0-4985-9BFD-037F48F9FEF4}" type="datetimeFigureOut">
              <a:rPr lang="en-US" smtClean="0"/>
              <a:t>2/2/2023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C8ED3EE-31FC-42DE-BB81-BFD35022B38A}" type="slidenum">
              <a:rPr lang="en-US" smtClean="0"/>
              <a:t>‹#›</a:t>
            </a:fld>
            <a:endParaRPr lang="en-US"/>
          </a:p>
        </p:txBody>
      </p:sp>
    </p:spTree>
    <p:extLst>
      <p:ext uri="{BB962C8B-B14F-4D97-AF65-F5344CB8AC3E}">
        <p14:creationId xmlns:p14="http://schemas.microsoft.com/office/powerpoint/2010/main" val="589798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FCE717C-FE73-4AF7-98FD-38F5EFC560A6}" type="datetimeFigureOut">
              <a:rPr lang="en-US" smtClean="0"/>
              <a:t>2/2/2023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475BDD8-C8FD-41E2-A341-160FFD90B200}" type="slidenum">
              <a:rPr lang="en-US" smtClean="0"/>
              <a:t>‹#›</a:t>
            </a:fld>
            <a:endParaRPr lang="en-US" dirty="0"/>
          </a:p>
        </p:txBody>
      </p:sp>
    </p:spTree>
    <p:extLst>
      <p:ext uri="{BB962C8B-B14F-4D97-AF65-F5344CB8AC3E}">
        <p14:creationId xmlns:p14="http://schemas.microsoft.com/office/powerpoint/2010/main" val="346969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a:t>
            </a:fld>
            <a:endParaRPr lang="en-US" dirty="0"/>
          </a:p>
        </p:txBody>
      </p:sp>
    </p:spTree>
    <p:extLst>
      <p:ext uri="{BB962C8B-B14F-4D97-AF65-F5344CB8AC3E}">
        <p14:creationId xmlns:p14="http://schemas.microsoft.com/office/powerpoint/2010/main" val="7381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10</a:t>
            </a:fld>
            <a:endParaRPr lang="en-US" dirty="0"/>
          </a:p>
        </p:txBody>
      </p:sp>
    </p:spTree>
    <p:extLst>
      <p:ext uri="{BB962C8B-B14F-4D97-AF65-F5344CB8AC3E}">
        <p14:creationId xmlns:p14="http://schemas.microsoft.com/office/powerpoint/2010/main" val="325395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11</a:t>
            </a:fld>
            <a:endParaRPr lang="en-US" dirty="0"/>
          </a:p>
        </p:txBody>
      </p:sp>
    </p:spTree>
    <p:extLst>
      <p:ext uri="{BB962C8B-B14F-4D97-AF65-F5344CB8AC3E}">
        <p14:creationId xmlns:p14="http://schemas.microsoft.com/office/powerpoint/2010/main" val="414640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12</a:t>
            </a:fld>
            <a:endParaRPr lang="en-US" dirty="0"/>
          </a:p>
        </p:txBody>
      </p:sp>
    </p:spTree>
    <p:extLst>
      <p:ext uri="{BB962C8B-B14F-4D97-AF65-F5344CB8AC3E}">
        <p14:creationId xmlns:p14="http://schemas.microsoft.com/office/powerpoint/2010/main" val="191449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13</a:t>
            </a:fld>
            <a:endParaRPr lang="en-US" dirty="0"/>
          </a:p>
        </p:txBody>
      </p:sp>
    </p:spTree>
    <p:extLst>
      <p:ext uri="{BB962C8B-B14F-4D97-AF65-F5344CB8AC3E}">
        <p14:creationId xmlns:p14="http://schemas.microsoft.com/office/powerpoint/2010/main" val="345012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14</a:t>
            </a:fld>
            <a:endParaRPr lang="en-US" dirty="0"/>
          </a:p>
        </p:txBody>
      </p:sp>
    </p:spTree>
    <p:extLst>
      <p:ext uri="{BB962C8B-B14F-4D97-AF65-F5344CB8AC3E}">
        <p14:creationId xmlns:p14="http://schemas.microsoft.com/office/powerpoint/2010/main" val="132336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15</a:t>
            </a:fld>
            <a:endParaRPr lang="en-US" dirty="0"/>
          </a:p>
        </p:txBody>
      </p:sp>
    </p:spTree>
    <p:extLst>
      <p:ext uri="{BB962C8B-B14F-4D97-AF65-F5344CB8AC3E}">
        <p14:creationId xmlns:p14="http://schemas.microsoft.com/office/powerpoint/2010/main" val="360171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16</a:t>
            </a:fld>
            <a:endParaRPr lang="en-US" dirty="0"/>
          </a:p>
        </p:txBody>
      </p:sp>
    </p:spTree>
    <p:extLst>
      <p:ext uri="{BB962C8B-B14F-4D97-AF65-F5344CB8AC3E}">
        <p14:creationId xmlns:p14="http://schemas.microsoft.com/office/powerpoint/2010/main" val="55753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17</a:t>
            </a:fld>
            <a:endParaRPr lang="en-US" dirty="0"/>
          </a:p>
        </p:txBody>
      </p:sp>
    </p:spTree>
    <p:extLst>
      <p:ext uri="{BB962C8B-B14F-4D97-AF65-F5344CB8AC3E}">
        <p14:creationId xmlns:p14="http://schemas.microsoft.com/office/powerpoint/2010/main" val="1726269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18</a:t>
            </a:fld>
            <a:endParaRPr lang="en-US" dirty="0"/>
          </a:p>
        </p:txBody>
      </p:sp>
    </p:spTree>
    <p:extLst>
      <p:ext uri="{BB962C8B-B14F-4D97-AF65-F5344CB8AC3E}">
        <p14:creationId xmlns:p14="http://schemas.microsoft.com/office/powerpoint/2010/main" val="96972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19</a:t>
            </a:fld>
            <a:endParaRPr lang="en-US" dirty="0"/>
          </a:p>
        </p:txBody>
      </p:sp>
    </p:spTree>
    <p:extLst>
      <p:ext uri="{BB962C8B-B14F-4D97-AF65-F5344CB8AC3E}">
        <p14:creationId xmlns:p14="http://schemas.microsoft.com/office/powerpoint/2010/main" val="292173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a:t>
            </a:fld>
            <a:endParaRPr lang="en-US" dirty="0"/>
          </a:p>
        </p:txBody>
      </p:sp>
    </p:spTree>
    <p:extLst>
      <p:ext uri="{BB962C8B-B14F-4D97-AF65-F5344CB8AC3E}">
        <p14:creationId xmlns:p14="http://schemas.microsoft.com/office/powerpoint/2010/main" val="1709709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20</a:t>
            </a:fld>
            <a:endParaRPr lang="en-US" dirty="0"/>
          </a:p>
        </p:txBody>
      </p:sp>
    </p:spTree>
    <p:extLst>
      <p:ext uri="{BB962C8B-B14F-4D97-AF65-F5344CB8AC3E}">
        <p14:creationId xmlns:p14="http://schemas.microsoft.com/office/powerpoint/2010/main" val="51996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21</a:t>
            </a:fld>
            <a:endParaRPr lang="en-US" dirty="0"/>
          </a:p>
        </p:txBody>
      </p:sp>
    </p:spTree>
    <p:extLst>
      <p:ext uri="{BB962C8B-B14F-4D97-AF65-F5344CB8AC3E}">
        <p14:creationId xmlns:p14="http://schemas.microsoft.com/office/powerpoint/2010/main" val="1270747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22</a:t>
            </a:fld>
            <a:endParaRPr lang="en-US" dirty="0"/>
          </a:p>
        </p:txBody>
      </p:sp>
    </p:spTree>
    <p:extLst>
      <p:ext uri="{BB962C8B-B14F-4D97-AF65-F5344CB8AC3E}">
        <p14:creationId xmlns:p14="http://schemas.microsoft.com/office/powerpoint/2010/main" val="4021219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23</a:t>
            </a:fld>
            <a:endParaRPr lang="en-US" dirty="0"/>
          </a:p>
        </p:txBody>
      </p:sp>
    </p:spTree>
    <p:extLst>
      <p:ext uri="{BB962C8B-B14F-4D97-AF65-F5344CB8AC3E}">
        <p14:creationId xmlns:p14="http://schemas.microsoft.com/office/powerpoint/2010/main" val="2465781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24</a:t>
            </a:fld>
            <a:endParaRPr lang="en-US" dirty="0"/>
          </a:p>
        </p:txBody>
      </p:sp>
    </p:spTree>
    <p:extLst>
      <p:ext uri="{BB962C8B-B14F-4D97-AF65-F5344CB8AC3E}">
        <p14:creationId xmlns:p14="http://schemas.microsoft.com/office/powerpoint/2010/main" val="1767330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25</a:t>
            </a:fld>
            <a:endParaRPr lang="en-US" dirty="0"/>
          </a:p>
        </p:txBody>
      </p:sp>
    </p:spTree>
    <p:extLst>
      <p:ext uri="{BB962C8B-B14F-4D97-AF65-F5344CB8AC3E}">
        <p14:creationId xmlns:p14="http://schemas.microsoft.com/office/powerpoint/2010/main" val="1335519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26</a:t>
            </a:fld>
            <a:endParaRPr lang="en-US" dirty="0"/>
          </a:p>
        </p:txBody>
      </p:sp>
    </p:spTree>
    <p:extLst>
      <p:ext uri="{BB962C8B-B14F-4D97-AF65-F5344CB8AC3E}">
        <p14:creationId xmlns:p14="http://schemas.microsoft.com/office/powerpoint/2010/main" val="801256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27</a:t>
            </a:fld>
            <a:endParaRPr lang="en-US" dirty="0"/>
          </a:p>
        </p:txBody>
      </p:sp>
    </p:spTree>
    <p:extLst>
      <p:ext uri="{BB962C8B-B14F-4D97-AF65-F5344CB8AC3E}">
        <p14:creationId xmlns:p14="http://schemas.microsoft.com/office/powerpoint/2010/main" val="793561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28</a:t>
            </a:fld>
            <a:endParaRPr lang="en-US" dirty="0"/>
          </a:p>
        </p:txBody>
      </p:sp>
    </p:spTree>
    <p:extLst>
      <p:ext uri="{BB962C8B-B14F-4D97-AF65-F5344CB8AC3E}">
        <p14:creationId xmlns:p14="http://schemas.microsoft.com/office/powerpoint/2010/main" val="965889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29</a:t>
            </a:fld>
            <a:endParaRPr lang="en-US" dirty="0"/>
          </a:p>
        </p:txBody>
      </p:sp>
    </p:spTree>
    <p:extLst>
      <p:ext uri="{BB962C8B-B14F-4D97-AF65-F5344CB8AC3E}">
        <p14:creationId xmlns:p14="http://schemas.microsoft.com/office/powerpoint/2010/main" val="138617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a:t>
            </a:fld>
            <a:endParaRPr lang="en-US" dirty="0"/>
          </a:p>
        </p:txBody>
      </p:sp>
    </p:spTree>
    <p:extLst>
      <p:ext uri="{BB962C8B-B14F-4D97-AF65-F5344CB8AC3E}">
        <p14:creationId xmlns:p14="http://schemas.microsoft.com/office/powerpoint/2010/main" val="1834678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30</a:t>
            </a:fld>
            <a:endParaRPr lang="en-US" dirty="0"/>
          </a:p>
        </p:txBody>
      </p:sp>
    </p:spTree>
    <p:extLst>
      <p:ext uri="{BB962C8B-B14F-4D97-AF65-F5344CB8AC3E}">
        <p14:creationId xmlns:p14="http://schemas.microsoft.com/office/powerpoint/2010/main" val="306112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31</a:t>
            </a:fld>
            <a:endParaRPr lang="en-US" dirty="0"/>
          </a:p>
        </p:txBody>
      </p:sp>
    </p:spTree>
    <p:extLst>
      <p:ext uri="{BB962C8B-B14F-4D97-AF65-F5344CB8AC3E}">
        <p14:creationId xmlns:p14="http://schemas.microsoft.com/office/powerpoint/2010/main" val="3047544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32</a:t>
            </a:fld>
            <a:endParaRPr lang="en-US" dirty="0"/>
          </a:p>
        </p:txBody>
      </p:sp>
    </p:spTree>
    <p:extLst>
      <p:ext uri="{BB962C8B-B14F-4D97-AF65-F5344CB8AC3E}">
        <p14:creationId xmlns:p14="http://schemas.microsoft.com/office/powerpoint/2010/main" val="344822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33</a:t>
            </a:fld>
            <a:endParaRPr lang="en-US" dirty="0"/>
          </a:p>
        </p:txBody>
      </p:sp>
    </p:spTree>
    <p:extLst>
      <p:ext uri="{BB962C8B-B14F-4D97-AF65-F5344CB8AC3E}">
        <p14:creationId xmlns:p14="http://schemas.microsoft.com/office/powerpoint/2010/main" val="1307425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34</a:t>
            </a:fld>
            <a:endParaRPr lang="en-US" dirty="0"/>
          </a:p>
        </p:txBody>
      </p:sp>
    </p:spTree>
    <p:extLst>
      <p:ext uri="{BB962C8B-B14F-4D97-AF65-F5344CB8AC3E}">
        <p14:creationId xmlns:p14="http://schemas.microsoft.com/office/powerpoint/2010/main" val="663986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35</a:t>
            </a:fld>
            <a:endParaRPr lang="en-US" dirty="0"/>
          </a:p>
        </p:txBody>
      </p:sp>
    </p:spTree>
    <p:extLst>
      <p:ext uri="{BB962C8B-B14F-4D97-AF65-F5344CB8AC3E}">
        <p14:creationId xmlns:p14="http://schemas.microsoft.com/office/powerpoint/2010/main" val="839067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36</a:t>
            </a:fld>
            <a:endParaRPr lang="en-US" dirty="0"/>
          </a:p>
        </p:txBody>
      </p:sp>
    </p:spTree>
    <p:extLst>
      <p:ext uri="{BB962C8B-B14F-4D97-AF65-F5344CB8AC3E}">
        <p14:creationId xmlns:p14="http://schemas.microsoft.com/office/powerpoint/2010/main" val="3276668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37</a:t>
            </a:fld>
            <a:endParaRPr lang="en-US" dirty="0"/>
          </a:p>
        </p:txBody>
      </p:sp>
    </p:spTree>
    <p:extLst>
      <p:ext uri="{BB962C8B-B14F-4D97-AF65-F5344CB8AC3E}">
        <p14:creationId xmlns:p14="http://schemas.microsoft.com/office/powerpoint/2010/main" val="2434325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38</a:t>
            </a:fld>
            <a:endParaRPr lang="en-US" dirty="0"/>
          </a:p>
        </p:txBody>
      </p:sp>
    </p:spTree>
    <p:extLst>
      <p:ext uri="{BB962C8B-B14F-4D97-AF65-F5344CB8AC3E}">
        <p14:creationId xmlns:p14="http://schemas.microsoft.com/office/powerpoint/2010/main" val="1424786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39</a:t>
            </a:fld>
            <a:endParaRPr lang="en-US" dirty="0"/>
          </a:p>
        </p:txBody>
      </p:sp>
    </p:spTree>
    <p:extLst>
      <p:ext uri="{BB962C8B-B14F-4D97-AF65-F5344CB8AC3E}">
        <p14:creationId xmlns:p14="http://schemas.microsoft.com/office/powerpoint/2010/main" val="135409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a:t>
            </a:fld>
            <a:endParaRPr lang="en-US" dirty="0"/>
          </a:p>
        </p:txBody>
      </p:sp>
    </p:spTree>
    <p:extLst>
      <p:ext uri="{BB962C8B-B14F-4D97-AF65-F5344CB8AC3E}">
        <p14:creationId xmlns:p14="http://schemas.microsoft.com/office/powerpoint/2010/main" val="2106535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40</a:t>
            </a:fld>
            <a:endParaRPr lang="en-US" dirty="0"/>
          </a:p>
        </p:txBody>
      </p:sp>
    </p:spTree>
    <p:extLst>
      <p:ext uri="{BB962C8B-B14F-4D97-AF65-F5344CB8AC3E}">
        <p14:creationId xmlns:p14="http://schemas.microsoft.com/office/powerpoint/2010/main" val="2687806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41</a:t>
            </a:fld>
            <a:endParaRPr lang="en-US" dirty="0"/>
          </a:p>
        </p:txBody>
      </p:sp>
    </p:spTree>
    <p:extLst>
      <p:ext uri="{BB962C8B-B14F-4D97-AF65-F5344CB8AC3E}">
        <p14:creationId xmlns:p14="http://schemas.microsoft.com/office/powerpoint/2010/main" val="3144837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42</a:t>
            </a:fld>
            <a:endParaRPr lang="en-US" dirty="0"/>
          </a:p>
        </p:txBody>
      </p:sp>
    </p:spTree>
    <p:extLst>
      <p:ext uri="{BB962C8B-B14F-4D97-AF65-F5344CB8AC3E}">
        <p14:creationId xmlns:p14="http://schemas.microsoft.com/office/powerpoint/2010/main" val="1333344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43</a:t>
            </a:fld>
            <a:endParaRPr lang="en-US" dirty="0"/>
          </a:p>
        </p:txBody>
      </p:sp>
    </p:spTree>
    <p:extLst>
      <p:ext uri="{BB962C8B-B14F-4D97-AF65-F5344CB8AC3E}">
        <p14:creationId xmlns:p14="http://schemas.microsoft.com/office/powerpoint/2010/main" val="3757834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44</a:t>
            </a:fld>
            <a:endParaRPr lang="en-US" dirty="0"/>
          </a:p>
        </p:txBody>
      </p:sp>
    </p:spTree>
    <p:extLst>
      <p:ext uri="{BB962C8B-B14F-4D97-AF65-F5344CB8AC3E}">
        <p14:creationId xmlns:p14="http://schemas.microsoft.com/office/powerpoint/2010/main" val="4075715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45</a:t>
            </a:fld>
            <a:endParaRPr lang="en-US" dirty="0"/>
          </a:p>
        </p:txBody>
      </p:sp>
    </p:spTree>
    <p:extLst>
      <p:ext uri="{BB962C8B-B14F-4D97-AF65-F5344CB8AC3E}">
        <p14:creationId xmlns:p14="http://schemas.microsoft.com/office/powerpoint/2010/main" val="374310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46</a:t>
            </a:fld>
            <a:endParaRPr lang="en-US" dirty="0"/>
          </a:p>
        </p:txBody>
      </p:sp>
    </p:spTree>
    <p:extLst>
      <p:ext uri="{BB962C8B-B14F-4D97-AF65-F5344CB8AC3E}">
        <p14:creationId xmlns:p14="http://schemas.microsoft.com/office/powerpoint/2010/main" val="1579233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47</a:t>
            </a:fld>
            <a:endParaRPr lang="en-US" dirty="0"/>
          </a:p>
        </p:txBody>
      </p:sp>
    </p:spTree>
    <p:extLst>
      <p:ext uri="{BB962C8B-B14F-4D97-AF65-F5344CB8AC3E}">
        <p14:creationId xmlns:p14="http://schemas.microsoft.com/office/powerpoint/2010/main" val="371826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48</a:t>
            </a:fld>
            <a:endParaRPr lang="en-US" dirty="0"/>
          </a:p>
        </p:txBody>
      </p:sp>
    </p:spTree>
    <p:extLst>
      <p:ext uri="{BB962C8B-B14F-4D97-AF65-F5344CB8AC3E}">
        <p14:creationId xmlns:p14="http://schemas.microsoft.com/office/powerpoint/2010/main" val="3298603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49</a:t>
            </a:fld>
            <a:endParaRPr lang="en-US" dirty="0"/>
          </a:p>
        </p:txBody>
      </p:sp>
    </p:spTree>
    <p:extLst>
      <p:ext uri="{BB962C8B-B14F-4D97-AF65-F5344CB8AC3E}">
        <p14:creationId xmlns:p14="http://schemas.microsoft.com/office/powerpoint/2010/main" val="156503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a:t>
            </a:fld>
            <a:endParaRPr lang="en-US" dirty="0"/>
          </a:p>
        </p:txBody>
      </p:sp>
    </p:spTree>
    <p:extLst>
      <p:ext uri="{BB962C8B-B14F-4D97-AF65-F5344CB8AC3E}">
        <p14:creationId xmlns:p14="http://schemas.microsoft.com/office/powerpoint/2010/main" val="2227595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50</a:t>
            </a:fld>
            <a:endParaRPr lang="en-US" dirty="0"/>
          </a:p>
        </p:txBody>
      </p:sp>
    </p:spTree>
    <p:extLst>
      <p:ext uri="{BB962C8B-B14F-4D97-AF65-F5344CB8AC3E}">
        <p14:creationId xmlns:p14="http://schemas.microsoft.com/office/powerpoint/2010/main" val="4006684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51</a:t>
            </a:fld>
            <a:endParaRPr lang="en-US" dirty="0"/>
          </a:p>
        </p:txBody>
      </p:sp>
    </p:spTree>
    <p:extLst>
      <p:ext uri="{BB962C8B-B14F-4D97-AF65-F5344CB8AC3E}">
        <p14:creationId xmlns:p14="http://schemas.microsoft.com/office/powerpoint/2010/main" val="1880675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52</a:t>
            </a:fld>
            <a:endParaRPr lang="en-US" dirty="0"/>
          </a:p>
        </p:txBody>
      </p:sp>
    </p:spTree>
    <p:extLst>
      <p:ext uri="{BB962C8B-B14F-4D97-AF65-F5344CB8AC3E}">
        <p14:creationId xmlns:p14="http://schemas.microsoft.com/office/powerpoint/2010/main" val="3557631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53</a:t>
            </a:fld>
            <a:endParaRPr lang="en-US" dirty="0"/>
          </a:p>
        </p:txBody>
      </p:sp>
    </p:spTree>
    <p:extLst>
      <p:ext uri="{BB962C8B-B14F-4D97-AF65-F5344CB8AC3E}">
        <p14:creationId xmlns:p14="http://schemas.microsoft.com/office/powerpoint/2010/main" val="771792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54</a:t>
            </a:fld>
            <a:endParaRPr lang="en-US" dirty="0"/>
          </a:p>
        </p:txBody>
      </p:sp>
    </p:spTree>
    <p:extLst>
      <p:ext uri="{BB962C8B-B14F-4D97-AF65-F5344CB8AC3E}">
        <p14:creationId xmlns:p14="http://schemas.microsoft.com/office/powerpoint/2010/main" val="3133125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55</a:t>
            </a:fld>
            <a:endParaRPr lang="en-US" dirty="0"/>
          </a:p>
        </p:txBody>
      </p:sp>
    </p:spTree>
    <p:extLst>
      <p:ext uri="{BB962C8B-B14F-4D97-AF65-F5344CB8AC3E}">
        <p14:creationId xmlns:p14="http://schemas.microsoft.com/office/powerpoint/2010/main" val="41719549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56</a:t>
            </a:fld>
            <a:endParaRPr lang="en-US" dirty="0"/>
          </a:p>
        </p:txBody>
      </p:sp>
    </p:spTree>
    <p:extLst>
      <p:ext uri="{BB962C8B-B14F-4D97-AF65-F5344CB8AC3E}">
        <p14:creationId xmlns:p14="http://schemas.microsoft.com/office/powerpoint/2010/main" val="3235899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57</a:t>
            </a:fld>
            <a:endParaRPr lang="en-US" dirty="0"/>
          </a:p>
        </p:txBody>
      </p:sp>
    </p:spTree>
    <p:extLst>
      <p:ext uri="{BB962C8B-B14F-4D97-AF65-F5344CB8AC3E}">
        <p14:creationId xmlns:p14="http://schemas.microsoft.com/office/powerpoint/2010/main" val="1792055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58</a:t>
            </a:fld>
            <a:endParaRPr lang="en-US" dirty="0"/>
          </a:p>
        </p:txBody>
      </p:sp>
    </p:spTree>
    <p:extLst>
      <p:ext uri="{BB962C8B-B14F-4D97-AF65-F5344CB8AC3E}">
        <p14:creationId xmlns:p14="http://schemas.microsoft.com/office/powerpoint/2010/main" val="5875071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59</a:t>
            </a:fld>
            <a:endParaRPr lang="en-US" dirty="0"/>
          </a:p>
        </p:txBody>
      </p:sp>
    </p:spTree>
    <p:extLst>
      <p:ext uri="{BB962C8B-B14F-4D97-AF65-F5344CB8AC3E}">
        <p14:creationId xmlns:p14="http://schemas.microsoft.com/office/powerpoint/2010/main" val="22517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a:t>
            </a:fld>
            <a:endParaRPr lang="en-US" dirty="0"/>
          </a:p>
        </p:txBody>
      </p:sp>
    </p:spTree>
    <p:extLst>
      <p:ext uri="{BB962C8B-B14F-4D97-AF65-F5344CB8AC3E}">
        <p14:creationId xmlns:p14="http://schemas.microsoft.com/office/powerpoint/2010/main" val="4033433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60</a:t>
            </a:fld>
            <a:endParaRPr lang="en-US" dirty="0"/>
          </a:p>
        </p:txBody>
      </p:sp>
    </p:spTree>
    <p:extLst>
      <p:ext uri="{BB962C8B-B14F-4D97-AF65-F5344CB8AC3E}">
        <p14:creationId xmlns:p14="http://schemas.microsoft.com/office/powerpoint/2010/main" val="1211541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61</a:t>
            </a:fld>
            <a:endParaRPr lang="en-US" dirty="0"/>
          </a:p>
        </p:txBody>
      </p:sp>
    </p:spTree>
    <p:extLst>
      <p:ext uri="{BB962C8B-B14F-4D97-AF65-F5344CB8AC3E}">
        <p14:creationId xmlns:p14="http://schemas.microsoft.com/office/powerpoint/2010/main" val="3486241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62</a:t>
            </a:fld>
            <a:endParaRPr lang="en-US" dirty="0"/>
          </a:p>
        </p:txBody>
      </p:sp>
    </p:spTree>
    <p:extLst>
      <p:ext uri="{BB962C8B-B14F-4D97-AF65-F5344CB8AC3E}">
        <p14:creationId xmlns:p14="http://schemas.microsoft.com/office/powerpoint/2010/main" val="36827337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63</a:t>
            </a:fld>
            <a:endParaRPr lang="en-US" dirty="0"/>
          </a:p>
        </p:txBody>
      </p:sp>
    </p:spTree>
    <p:extLst>
      <p:ext uri="{BB962C8B-B14F-4D97-AF65-F5344CB8AC3E}">
        <p14:creationId xmlns:p14="http://schemas.microsoft.com/office/powerpoint/2010/main" val="3693077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64</a:t>
            </a:fld>
            <a:endParaRPr lang="en-US" dirty="0"/>
          </a:p>
        </p:txBody>
      </p:sp>
    </p:spTree>
    <p:extLst>
      <p:ext uri="{BB962C8B-B14F-4D97-AF65-F5344CB8AC3E}">
        <p14:creationId xmlns:p14="http://schemas.microsoft.com/office/powerpoint/2010/main" val="2409591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65</a:t>
            </a:fld>
            <a:endParaRPr lang="en-US" dirty="0"/>
          </a:p>
        </p:txBody>
      </p:sp>
    </p:spTree>
    <p:extLst>
      <p:ext uri="{BB962C8B-B14F-4D97-AF65-F5344CB8AC3E}">
        <p14:creationId xmlns:p14="http://schemas.microsoft.com/office/powerpoint/2010/main" val="23367645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66</a:t>
            </a:fld>
            <a:endParaRPr lang="en-US" dirty="0"/>
          </a:p>
        </p:txBody>
      </p:sp>
    </p:spTree>
    <p:extLst>
      <p:ext uri="{BB962C8B-B14F-4D97-AF65-F5344CB8AC3E}">
        <p14:creationId xmlns:p14="http://schemas.microsoft.com/office/powerpoint/2010/main" val="4445291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67</a:t>
            </a:fld>
            <a:endParaRPr lang="en-US" dirty="0"/>
          </a:p>
        </p:txBody>
      </p:sp>
    </p:spTree>
    <p:extLst>
      <p:ext uri="{BB962C8B-B14F-4D97-AF65-F5344CB8AC3E}">
        <p14:creationId xmlns:p14="http://schemas.microsoft.com/office/powerpoint/2010/main" val="37618246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68</a:t>
            </a:fld>
            <a:endParaRPr lang="en-US" dirty="0"/>
          </a:p>
        </p:txBody>
      </p:sp>
    </p:spTree>
    <p:extLst>
      <p:ext uri="{BB962C8B-B14F-4D97-AF65-F5344CB8AC3E}">
        <p14:creationId xmlns:p14="http://schemas.microsoft.com/office/powerpoint/2010/main" val="1025201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69</a:t>
            </a:fld>
            <a:endParaRPr lang="en-US" dirty="0"/>
          </a:p>
        </p:txBody>
      </p:sp>
    </p:spTree>
    <p:extLst>
      <p:ext uri="{BB962C8B-B14F-4D97-AF65-F5344CB8AC3E}">
        <p14:creationId xmlns:p14="http://schemas.microsoft.com/office/powerpoint/2010/main" val="396016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a:t>
            </a:fld>
            <a:endParaRPr lang="en-US" dirty="0"/>
          </a:p>
        </p:txBody>
      </p:sp>
    </p:spTree>
    <p:extLst>
      <p:ext uri="{BB962C8B-B14F-4D97-AF65-F5344CB8AC3E}">
        <p14:creationId xmlns:p14="http://schemas.microsoft.com/office/powerpoint/2010/main" val="18066076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70</a:t>
            </a:fld>
            <a:endParaRPr lang="en-US" dirty="0"/>
          </a:p>
        </p:txBody>
      </p:sp>
    </p:spTree>
    <p:extLst>
      <p:ext uri="{BB962C8B-B14F-4D97-AF65-F5344CB8AC3E}">
        <p14:creationId xmlns:p14="http://schemas.microsoft.com/office/powerpoint/2010/main" val="4940953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71</a:t>
            </a:fld>
            <a:endParaRPr lang="en-US" dirty="0"/>
          </a:p>
        </p:txBody>
      </p:sp>
    </p:spTree>
    <p:extLst>
      <p:ext uri="{BB962C8B-B14F-4D97-AF65-F5344CB8AC3E}">
        <p14:creationId xmlns:p14="http://schemas.microsoft.com/office/powerpoint/2010/main" val="16246442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72</a:t>
            </a:fld>
            <a:endParaRPr lang="en-US" dirty="0"/>
          </a:p>
        </p:txBody>
      </p:sp>
    </p:spTree>
    <p:extLst>
      <p:ext uri="{BB962C8B-B14F-4D97-AF65-F5344CB8AC3E}">
        <p14:creationId xmlns:p14="http://schemas.microsoft.com/office/powerpoint/2010/main" val="2247629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73</a:t>
            </a:fld>
            <a:endParaRPr lang="en-US" dirty="0"/>
          </a:p>
        </p:txBody>
      </p:sp>
    </p:spTree>
    <p:extLst>
      <p:ext uri="{BB962C8B-B14F-4D97-AF65-F5344CB8AC3E}">
        <p14:creationId xmlns:p14="http://schemas.microsoft.com/office/powerpoint/2010/main" val="33464474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74</a:t>
            </a:fld>
            <a:endParaRPr lang="en-US" dirty="0"/>
          </a:p>
        </p:txBody>
      </p:sp>
    </p:spTree>
    <p:extLst>
      <p:ext uri="{BB962C8B-B14F-4D97-AF65-F5344CB8AC3E}">
        <p14:creationId xmlns:p14="http://schemas.microsoft.com/office/powerpoint/2010/main" val="287688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75</a:t>
            </a:fld>
            <a:endParaRPr lang="en-US" dirty="0"/>
          </a:p>
        </p:txBody>
      </p:sp>
    </p:spTree>
    <p:extLst>
      <p:ext uri="{BB962C8B-B14F-4D97-AF65-F5344CB8AC3E}">
        <p14:creationId xmlns:p14="http://schemas.microsoft.com/office/powerpoint/2010/main" val="1675365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76</a:t>
            </a:fld>
            <a:endParaRPr lang="en-US" dirty="0"/>
          </a:p>
        </p:txBody>
      </p:sp>
    </p:spTree>
    <p:extLst>
      <p:ext uri="{BB962C8B-B14F-4D97-AF65-F5344CB8AC3E}">
        <p14:creationId xmlns:p14="http://schemas.microsoft.com/office/powerpoint/2010/main" val="2749942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77</a:t>
            </a:fld>
            <a:endParaRPr lang="en-US" dirty="0"/>
          </a:p>
        </p:txBody>
      </p:sp>
    </p:spTree>
    <p:extLst>
      <p:ext uri="{BB962C8B-B14F-4D97-AF65-F5344CB8AC3E}">
        <p14:creationId xmlns:p14="http://schemas.microsoft.com/office/powerpoint/2010/main" val="525974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78</a:t>
            </a:fld>
            <a:endParaRPr lang="en-US" dirty="0"/>
          </a:p>
        </p:txBody>
      </p:sp>
    </p:spTree>
    <p:extLst>
      <p:ext uri="{BB962C8B-B14F-4D97-AF65-F5344CB8AC3E}">
        <p14:creationId xmlns:p14="http://schemas.microsoft.com/office/powerpoint/2010/main" val="17304098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79</a:t>
            </a:fld>
            <a:endParaRPr lang="en-US" dirty="0"/>
          </a:p>
        </p:txBody>
      </p:sp>
    </p:spTree>
    <p:extLst>
      <p:ext uri="{BB962C8B-B14F-4D97-AF65-F5344CB8AC3E}">
        <p14:creationId xmlns:p14="http://schemas.microsoft.com/office/powerpoint/2010/main" val="246070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8</a:t>
            </a:fld>
            <a:endParaRPr lang="en-US" dirty="0"/>
          </a:p>
        </p:txBody>
      </p:sp>
    </p:spTree>
    <p:extLst>
      <p:ext uri="{BB962C8B-B14F-4D97-AF65-F5344CB8AC3E}">
        <p14:creationId xmlns:p14="http://schemas.microsoft.com/office/powerpoint/2010/main" val="122458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5BDD8-C8FD-41E2-A341-160FFD90B200}" type="slidenum">
              <a:rPr lang="en-US" smtClean="0"/>
              <a:t>9</a:t>
            </a:fld>
            <a:endParaRPr lang="en-US" dirty="0"/>
          </a:p>
        </p:txBody>
      </p:sp>
    </p:spTree>
    <p:extLst>
      <p:ext uri="{BB962C8B-B14F-4D97-AF65-F5344CB8AC3E}">
        <p14:creationId xmlns:p14="http://schemas.microsoft.com/office/powerpoint/2010/main" val="101962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9504052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102883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014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322414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105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620133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302194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3896229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17499"/>
            <a:ext cx="10363200" cy="1223237"/>
          </a:xfrm>
        </p:spPr>
        <p:txBody>
          <a:bodyPr anchor="b">
            <a:normAutofit/>
          </a:bodyPr>
          <a:lstStyle>
            <a:lvl1pPr algn="ctr">
              <a:defRPr sz="4800">
                <a:latin typeface="Myriad Pro Light" panose="020B04030304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5807348"/>
            <a:ext cx="9144000" cy="39510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2327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ssi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D563059F-361A-4DF6-BCA4-FAC1BCD62BB3}"/>
              </a:ext>
            </a:extLst>
          </p:cNvPr>
          <p:cNvSpPr>
            <a:spLocks noGrp="1"/>
          </p:cNvSpPr>
          <p:nvPr>
            <p:ph type="dt" sz="half" idx="10"/>
          </p:nvPr>
        </p:nvSpPr>
        <p:spPr>
          <a:xfrm>
            <a:off x="838200" y="6136066"/>
            <a:ext cx="2743200" cy="365125"/>
          </a:xfrm>
          <a:prstGeom prst="rect">
            <a:avLst/>
          </a:prstGeom>
        </p:spPr>
        <p:txBody>
          <a:bodyPr/>
          <a:lstStyle>
            <a:lvl1pPr>
              <a:defRPr>
                <a:solidFill>
                  <a:schemeClr val="bg1">
                    <a:lumMod val="75000"/>
                  </a:schemeClr>
                </a:solidFill>
              </a:defRPr>
            </a:lvl1pPr>
          </a:lstStyle>
          <a:p>
            <a:fld id="{F298781C-74A9-447E-9FA4-064D8999F6D4}" type="datetimeFigureOut">
              <a:rPr lang="en-US" smtClean="0"/>
              <a:pPr/>
              <a:t>2/2/2023</a:t>
            </a:fld>
            <a:endParaRPr lang="en-US"/>
          </a:p>
        </p:txBody>
      </p:sp>
      <p:sp>
        <p:nvSpPr>
          <p:cNvPr id="7" name="Footer Placeholder 4">
            <a:extLst>
              <a:ext uri="{FF2B5EF4-FFF2-40B4-BE49-F238E27FC236}">
                <a16:creationId xmlns:a16="http://schemas.microsoft.com/office/drawing/2014/main" id="{5BB6246E-0234-43C9-AA1F-338DF531BC01}"/>
              </a:ext>
            </a:extLst>
          </p:cNvPr>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8" name="Slide Number Placeholder 5">
            <a:extLst>
              <a:ext uri="{FF2B5EF4-FFF2-40B4-BE49-F238E27FC236}">
                <a16:creationId xmlns:a16="http://schemas.microsoft.com/office/drawing/2014/main" id="{933C425D-632D-4D98-B238-EE833D261D74}"/>
              </a:ext>
            </a:extLst>
          </p:cNvPr>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1919817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with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6"/>
            <a:ext cx="10515600" cy="36547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136066"/>
            <a:ext cx="2743200" cy="365125"/>
          </a:xfrm>
          <a:prstGeom prst="rect">
            <a:avLst/>
          </a:prstGeom>
        </p:spPr>
        <p:txBody>
          <a:bodyPr/>
          <a:lstStyle>
            <a:lvl1pPr>
              <a:defRPr>
                <a:solidFill>
                  <a:schemeClr val="bg1">
                    <a:lumMod val="75000"/>
                  </a:schemeClr>
                </a:solidFill>
              </a:defRPr>
            </a:lvl1pPr>
          </a:lstStyle>
          <a:p>
            <a:fld id="{F298781C-74A9-447E-9FA4-064D8999F6D4}" type="datetimeFigureOut">
              <a:rPr lang="en-US" smtClean="0"/>
              <a:pPr/>
              <a:t>2/2/2023</a:t>
            </a:fld>
            <a:endParaRPr lang="en-US"/>
          </a:p>
        </p:txBody>
      </p:sp>
      <p:sp>
        <p:nvSpPr>
          <p:cNvPr id="5" name="Footer Placeholder 4"/>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142627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1954344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6"/>
            <a:ext cx="10515600" cy="36547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136066"/>
            <a:ext cx="2743200" cy="365125"/>
          </a:xfrm>
          <a:prstGeom prst="rect">
            <a:avLst/>
          </a:prstGeom>
        </p:spPr>
        <p:txBody>
          <a:bodyPr/>
          <a:lstStyle>
            <a:lvl1pPr>
              <a:defRPr>
                <a:solidFill>
                  <a:schemeClr val="bg1">
                    <a:lumMod val="75000"/>
                  </a:schemeClr>
                </a:solidFill>
              </a:defRPr>
            </a:lvl1pPr>
          </a:lstStyle>
          <a:p>
            <a:fld id="{F298781C-74A9-447E-9FA4-064D8999F6D4}" type="datetimeFigureOut">
              <a:rPr lang="en-US" smtClean="0"/>
              <a:pPr/>
              <a:t>2/2/2023</a:t>
            </a:fld>
            <a:endParaRPr lang="en-US"/>
          </a:p>
        </p:txBody>
      </p:sp>
      <p:sp>
        <p:nvSpPr>
          <p:cNvPr id="5" name="Footer Placeholder 4"/>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1964128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without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6"/>
            <a:ext cx="10515600" cy="41236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136066"/>
            <a:ext cx="2743200" cy="365125"/>
          </a:xfrm>
          <a:prstGeom prst="rect">
            <a:avLst/>
          </a:prstGeom>
        </p:spPr>
        <p:txBody>
          <a:bodyPr/>
          <a:lstStyle>
            <a:lvl1pPr>
              <a:defRPr>
                <a:solidFill>
                  <a:schemeClr val="bg1">
                    <a:lumMod val="50000"/>
                  </a:schemeClr>
                </a:solidFill>
              </a:defRPr>
            </a:lvl1pPr>
          </a:lstStyle>
          <a:p>
            <a:fld id="{F298781C-74A9-447E-9FA4-064D8999F6D4}" type="datetimeFigureOut">
              <a:rPr lang="en-US" smtClean="0"/>
              <a:pPr/>
              <a:t>2/2/2023</a:t>
            </a:fld>
            <a:endParaRPr lang="en-US"/>
          </a:p>
        </p:txBody>
      </p:sp>
      <p:sp>
        <p:nvSpPr>
          <p:cNvPr id="5" name="Footer Placeholder 4"/>
          <p:cNvSpPr>
            <a:spLocks noGrp="1"/>
          </p:cNvSpPr>
          <p:nvPr>
            <p:ph type="ftr" sz="quarter" idx="11"/>
          </p:nvPr>
        </p:nvSpPr>
        <p:spPr>
          <a:xfrm>
            <a:off x="8372915" y="6136066"/>
            <a:ext cx="2115431" cy="365125"/>
          </a:xfrm>
          <a:prstGeom prst="rect">
            <a:avLst/>
          </a:prstGeom>
        </p:spPr>
        <p:txBody>
          <a:bodyPr/>
          <a:lstStyle>
            <a:lvl1pPr algn="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a:xfrm>
            <a:off x="10520646" y="6136066"/>
            <a:ext cx="833153" cy="365125"/>
          </a:xfrm>
          <a:prstGeom prst="rect">
            <a:avLst/>
          </a:prstGeom>
        </p:spPr>
        <p:txBody>
          <a:bodyPr/>
          <a:lstStyle>
            <a:lvl1pPr>
              <a:defRPr>
                <a:solidFill>
                  <a:schemeClr val="bg1">
                    <a:lumMod val="50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72840986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92230"/>
            <a:ext cx="10515600" cy="2852737"/>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3771955"/>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9161998C-1CCC-4958-B0B5-6FC73BE96A6A}"/>
              </a:ext>
            </a:extLst>
          </p:cNvPr>
          <p:cNvSpPr>
            <a:spLocks noGrp="1"/>
          </p:cNvSpPr>
          <p:nvPr>
            <p:ph type="dt" sz="half" idx="10"/>
          </p:nvPr>
        </p:nvSpPr>
        <p:spPr>
          <a:xfrm>
            <a:off x="838200" y="6136066"/>
            <a:ext cx="2743200" cy="365125"/>
          </a:xfrm>
          <a:prstGeom prst="rect">
            <a:avLst/>
          </a:prstGeom>
        </p:spPr>
        <p:txBody>
          <a:bodyPr/>
          <a:lstStyle>
            <a:lvl1pPr>
              <a:defRPr>
                <a:solidFill>
                  <a:schemeClr val="bg1">
                    <a:lumMod val="75000"/>
                  </a:schemeClr>
                </a:solidFill>
              </a:defRPr>
            </a:lvl1pPr>
          </a:lstStyle>
          <a:p>
            <a:fld id="{F298781C-74A9-447E-9FA4-064D8999F6D4}" type="datetimeFigureOut">
              <a:rPr lang="en-US" smtClean="0"/>
              <a:pPr/>
              <a:t>2/2/2023</a:t>
            </a:fld>
            <a:endParaRPr lang="en-US"/>
          </a:p>
        </p:txBody>
      </p:sp>
      <p:sp>
        <p:nvSpPr>
          <p:cNvPr id="8" name="Footer Placeholder 4">
            <a:extLst>
              <a:ext uri="{FF2B5EF4-FFF2-40B4-BE49-F238E27FC236}">
                <a16:creationId xmlns:a16="http://schemas.microsoft.com/office/drawing/2014/main" id="{5D1F834A-8F0E-486F-8D8E-01C57BCDA279}"/>
              </a:ext>
            </a:extLst>
          </p:cNvPr>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9" name="Slide Number Placeholder 5">
            <a:extLst>
              <a:ext uri="{FF2B5EF4-FFF2-40B4-BE49-F238E27FC236}">
                <a16:creationId xmlns:a16="http://schemas.microsoft.com/office/drawing/2014/main" id="{C6700147-594B-4116-B3DC-D122908DC1E2}"/>
              </a:ext>
            </a:extLst>
          </p:cNvPr>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3176674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6547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6547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A271B5DB-0099-407A-BE0E-2CE3020E1EEA}"/>
              </a:ext>
            </a:extLst>
          </p:cNvPr>
          <p:cNvSpPr>
            <a:spLocks noGrp="1"/>
          </p:cNvSpPr>
          <p:nvPr>
            <p:ph type="dt" sz="half" idx="10"/>
          </p:nvPr>
        </p:nvSpPr>
        <p:spPr>
          <a:xfrm>
            <a:off x="838200" y="6136066"/>
            <a:ext cx="2743200" cy="365125"/>
          </a:xfrm>
          <a:prstGeom prst="rect">
            <a:avLst/>
          </a:prstGeom>
        </p:spPr>
        <p:txBody>
          <a:bodyPr/>
          <a:lstStyle>
            <a:lvl1pPr>
              <a:defRPr>
                <a:solidFill>
                  <a:schemeClr val="bg1">
                    <a:lumMod val="75000"/>
                  </a:schemeClr>
                </a:solidFill>
              </a:defRPr>
            </a:lvl1pPr>
          </a:lstStyle>
          <a:p>
            <a:fld id="{F298781C-74A9-447E-9FA4-064D8999F6D4}" type="datetimeFigureOut">
              <a:rPr lang="en-US" smtClean="0"/>
              <a:pPr/>
              <a:t>2/2/2023</a:t>
            </a:fld>
            <a:endParaRPr lang="en-US"/>
          </a:p>
        </p:txBody>
      </p:sp>
      <p:sp>
        <p:nvSpPr>
          <p:cNvPr id="9" name="Footer Placeholder 4">
            <a:extLst>
              <a:ext uri="{FF2B5EF4-FFF2-40B4-BE49-F238E27FC236}">
                <a16:creationId xmlns:a16="http://schemas.microsoft.com/office/drawing/2014/main" id="{B35E320C-EEFF-493F-B2A2-029A7BA2123D}"/>
              </a:ext>
            </a:extLst>
          </p:cNvPr>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10" name="Slide Number Placeholder 5">
            <a:extLst>
              <a:ext uri="{FF2B5EF4-FFF2-40B4-BE49-F238E27FC236}">
                <a16:creationId xmlns:a16="http://schemas.microsoft.com/office/drawing/2014/main" id="{BF37AE08-EC41-4C13-8723-C605F4A79393}"/>
              </a:ext>
            </a:extLst>
          </p:cNvPr>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260490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2999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2999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FB832D6A-A76C-4361-A994-3793594ED757}"/>
              </a:ext>
            </a:extLst>
          </p:cNvPr>
          <p:cNvSpPr>
            <a:spLocks noGrp="1"/>
          </p:cNvSpPr>
          <p:nvPr>
            <p:ph type="dt" sz="half" idx="10"/>
          </p:nvPr>
        </p:nvSpPr>
        <p:spPr>
          <a:xfrm>
            <a:off x="838200" y="6136066"/>
            <a:ext cx="2743200" cy="365125"/>
          </a:xfrm>
          <a:prstGeom prst="rect">
            <a:avLst/>
          </a:prstGeom>
        </p:spPr>
        <p:txBody>
          <a:bodyPr/>
          <a:lstStyle>
            <a:lvl1pPr>
              <a:defRPr>
                <a:solidFill>
                  <a:schemeClr val="bg1">
                    <a:lumMod val="75000"/>
                  </a:schemeClr>
                </a:solidFill>
              </a:defRPr>
            </a:lvl1pPr>
          </a:lstStyle>
          <a:p>
            <a:fld id="{F298781C-74A9-447E-9FA4-064D8999F6D4}" type="datetimeFigureOut">
              <a:rPr lang="en-US" smtClean="0"/>
              <a:pPr/>
              <a:t>2/2/2023</a:t>
            </a:fld>
            <a:endParaRPr lang="en-US"/>
          </a:p>
        </p:txBody>
      </p:sp>
      <p:sp>
        <p:nvSpPr>
          <p:cNvPr id="11" name="Footer Placeholder 4">
            <a:extLst>
              <a:ext uri="{FF2B5EF4-FFF2-40B4-BE49-F238E27FC236}">
                <a16:creationId xmlns:a16="http://schemas.microsoft.com/office/drawing/2014/main" id="{73E71892-F442-4416-985F-B5C5A3B05230}"/>
              </a:ext>
            </a:extLst>
          </p:cNvPr>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12" name="Slide Number Placeholder 5">
            <a:extLst>
              <a:ext uri="{FF2B5EF4-FFF2-40B4-BE49-F238E27FC236}">
                <a16:creationId xmlns:a16="http://schemas.microsoft.com/office/drawing/2014/main" id="{62B5B5BD-97B4-4CE2-919A-1CCD2CEF3385}"/>
              </a:ext>
            </a:extLst>
          </p:cNvPr>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1476387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Sideba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3"/>
          </a:solidFill>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984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4535311"/>
          </a:xfrm>
          <a:solidFill>
            <a:schemeClr val="accent3"/>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4">
            <a:extLst>
              <a:ext uri="{FF2B5EF4-FFF2-40B4-BE49-F238E27FC236}">
                <a16:creationId xmlns:a16="http://schemas.microsoft.com/office/drawing/2014/main" id="{DE016145-6B6C-4A66-8314-C417A79C3CBA}"/>
              </a:ext>
            </a:extLst>
          </p:cNvPr>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10" name="Slide Number Placeholder 5">
            <a:extLst>
              <a:ext uri="{FF2B5EF4-FFF2-40B4-BE49-F238E27FC236}">
                <a16:creationId xmlns:a16="http://schemas.microsoft.com/office/drawing/2014/main" id="{7A6C70D2-A91F-46C4-B2BC-CB5A690D8903}"/>
              </a:ext>
            </a:extLst>
          </p:cNvPr>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138590927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Sideba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3"/>
          </a:solidFill>
        </p:spPr>
        <p:txBody>
          <a:bodyPr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5534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4443790"/>
          </a:xfrm>
          <a:solidFill>
            <a:schemeClr val="accent3"/>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4">
            <a:extLst>
              <a:ext uri="{FF2B5EF4-FFF2-40B4-BE49-F238E27FC236}">
                <a16:creationId xmlns:a16="http://schemas.microsoft.com/office/drawing/2014/main" id="{AE1FCCDB-B830-4846-B57F-85381DAEB174}"/>
              </a:ext>
            </a:extLst>
          </p:cNvPr>
          <p:cNvSpPr>
            <a:spLocks noGrp="1"/>
          </p:cNvSpPr>
          <p:nvPr>
            <p:ph type="ftr" sz="quarter" idx="11"/>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10" name="Slide Number Placeholder 5">
            <a:extLst>
              <a:ext uri="{FF2B5EF4-FFF2-40B4-BE49-F238E27FC236}">
                <a16:creationId xmlns:a16="http://schemas.microsoft.com/office/drawing/2014/main" id="{3530A3E3-6B21-4CA8-855A-128591027D5D}"/>
              </a:ext>
            </a:extLst>
          </p:cNvPr>
          <p:cNvSpPr>
            <a:spLocks noGrp="1"/>
          </p:cNvSpPr>
          <p:nvPr>
            <p:ph type="sldNum" sz="quarter" idx="12"/>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9725080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201875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185473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169999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257149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27497871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8CFB3-F47E-4775-9229-E9B1019EFA01}" type="datetimeFigureOut">
              <a:rPr lang="en-US" smtClean="0"/>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11188-689C-494D-86E2-A501DA861F38}" type="slidenum">
              <a:rPr lang="en-US" smtClean="0"/>
              <a:t>‹#›</a:t>
            </a:fld>
            <a:endParaRPr lang="en-US" dirty="0"/>
          </a:p>
        </p:txBody>
      </p:sp>
    </p:spTree>
    <p:extLst>
      <p:ext uri="{BB962C8B-B14F-4D97-AF65-F5344CB8AC3E}">
        <p14:creationId xmlns:p14="http://schemas.microsoft.com/office/powerpoint/2010/main" val="21334931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11188-689C-494D-86E2-A501DA861F38}" type="slidenum">
              <a:rPr lang="en-US" smtClean="0"/>
              <a:t>‹#›</a:t>
            </a:fld>
            <a:endParaRPr lang="en-US" dirty="0"/>
          </a:p>
        </p:txBody>
      </p:sp>
      <p:sp>
        <p:nvSpPr>
          <p:cNvPr id="5" name="Date Placeholder 4"/>
          <p:cNvSpPr>
            <a:spLocks noGrp="1"/>
          </p:cNvSpPr>
          <p:nvPr>
            <p:ph type="dt" sz="half" idx="10"/>
          </p:nvPr>
        </p:nvSpPr>
        <p:spPr/>
        <p:txBody>
          <a:bodyPr/>
          <a:lstStyle/>
          <a:p>
            <a:fld id="{3628CFB3-F47E-4775-9229-E9B1019EFA01}" type="datetimeFigureOut">
              <a:rPr lang="en-US" smtClean="0"/>
              <a:t>2/2/2023</a:t>
            </a:fld>
            <a:endParaRPr lang="en-US" dirty="0"/>
          </a:p>
        </p:txBody>
      </p:sp>
    </p:spTree>
    <p:extLst>
      <p:ext uri="{BB962C8B-B14F-4D97-AF65-F5344CB8AC3E}">
        <p14:creationId xmlns:p14="http://schemas.microsoft.com/office/powerpoint/2010/main" val="301567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28CFB3-F47E-4775-9229-E9B1019EFA01}" type="datetimeFigureOut">
              <a:rPr lang="en-US" smtClean="0"/>
              <a:t>2/2/2023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511188-689C-494D-86E2-A501DA861F38}" type="slidenum">
              <a:rPr lang="en-US" smtClean="0"/>
              <a:t>‹#›</a:t>
            </a:fld>
            <a:endParaRPr lang="en-US" dirty="0"/>
          </a:p>
        </p:txBody>
      </p:sp>
    </p:spTree>
    <p:extLst>
      <p:ext uri="{BB962C8B-B14F-4D97-AF65-F5344CB8AC3E}">
        <p14:creationId xmlns:p14="http://schemas.microsoft.com/office/powerpoint/2010/main" val="641579580"/>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7394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68A7B4C-D949-4944-A1F3-7734299022DA}"/>
              </a:ext>
            </a:extLst>
          </p:cNvPr>
          <p:cNvSpPr>
            <a:spLocks noGrp="1"/>
          </p:cNvSpPr>
          <p:nvPr>
            <p:ph type="dt" sz="half" idx="2"/>
          </p:nvPr>
        </p:nvSpPr>
        <p:spPr>
          <a:xfrm>
            <a:off x="838200" y="6136066"/>
            <a:ext cx="2743200" cy="365125"/>
          </a:xfrm>
          <a:prstGeom prst="rect">
            <a:avLst/>
          </a:prstGeom>
        </p:spPr>
        <p:txBody>
          <a:bodyPr/>
          <a:lstStyle>
            <a:lvl1pPr>
              <a:defRPr>
                <a:solidFill>
                  <a:schemeClr val="bg1">
                    <a:lumMod val="75000"/>
                  </a:schemeClr>
                </a:solidFill>
              </a:defRPr>
            </a:lvl1pPr>
          </a:lstStyle>
          <a:p>
            <a:fld id="{F298781C-74A9-447E-9FA4-064D8999F6D4}" type="datetimeFigureOut">
              <a:rPr lang="en-US" smtClean="0"/>
              <a:pPr/>
              <a:t>2/2/2023</a:t>
            </a:fld>
            <a:endParaRPr lang="en-US"/>
          </a:p>
        </p:txBody>
      </p:sp>
      <p:sp>
        <p:nvSpPr>
          <p:cNvPr id="8" name="Footer Placeholder 4">
            <a:extLst>
              <a:ext uri="{FF2B5EF4-FFF2-40B4-BE49-F238E27FC236}">
                <a16:creationId xmlns:a16="http://schemas.microsoft.com/office/drawing/2014/main" id="{5C8BB000-24A3-4A6A-935E-7CE8FB59A40F}"/>
              </a:ext>
            </a:extLst>
          </p:cNvPr>
          <p:cNvSpPr>
            <a:spLocks noGrp="1"/>
          </p:cNvSpPr>
          <p:nvPr>
            <p:ph type="ftr" sz="quarter" idx="3"/>
          </p:nvPr>
        </p:nvSpPr>
        <p:spPr>
          <a:xfrm>
            <a:off x="8372915" y="6136066"/>
            <a:ext cx="2115431" cy="365125"/>
          </a:xfrm>
          <a:prstGeom prst="rect">
            <a:avLst/>
          </a:prstGeom>
        </p:spPr>
        <p:txBody>
          <a:bodyPr/>
          <a:lstStyle>
            <a:lvl1pPr algn="r">
              <a:defRPr>
                <a:solidFill>
                  <a:schemeClr val="bg1">
                    <a:lumMod val="75000"/>
                  </a:schemeClr>
                </a:solidFill>
              </a:defRPr>
            </a:lvl1pPr>
          </a:lstStyle>
          <a:p>
            <a:endParaRPr lang="en-US" dirty="0"/>
          </a:p>
        </p:txBody>
      </p:sp>
      <p:sp>
        <p:nvSpPr>
          <p:cNvPr id="9" name="Slide Number Placeholder 5">
            <a:extLst>
              <a:ext uri="{FF2B5EF4-FFF2-40B4-BE49-F238E27FC236}">
                <a16:creationId xmlns:a16="http://schemas.microsoft.com/office/drawing/2014/main" id="{69384BA0-A4CF-46AA-B5FC-D39141D93C0D}"/>
              </a:ext>
            </a:extLst>
          </p:cNvPr>
          <p:cNvSpPr>
            <a:spLocks noGrp="1"/>
          </p:cNvSpPr>
          <p:nvPr>
            <p:ph type="sldNum" sz="quarter" idx="4"/>
          </p:nvPr>
        </p:nvSpPr>
        <p:spPr>
          <a:xfrm>
            <a:off x="10520646" y="6136066"/>
            <a:ext cx="833153" cy="365125"/>
          </a:xfrm>
          <a:prstGeom prst="rect">
            <a:avLst/>
          </a:prstGeom>
        </p:spPr>
        <p:txBody>
          <a:bodyPr/>
          <a:lstStyle>
            <a:lvl1pPr>
              <a:defRPr>
                <a:solidFill>
                  <a:schemeClr val="bg1">
                    <a:lumMod val="75000"/>
                  </a:schemeClr>
                </a:solidFill>
              </a:defRPr>
            </a:lvl1pPr>
          </a:lstStyle>
          <a:p>
            <a:fld id="{C04F71AD-82CA-43CE-8263-8A69E1D16449}" type="slidenum">
              <a:rPr lang="en-US" smtClean="0"/>
              <a:pPr/>
              <a:t>‹#›</a:t>
            </a:fld>
            <a:endParaRPr lang="en-US" dirty="0"/>
          </a:p>
        </p:txBody>
      </p:sp>
    </p:spTree>
    <p:extLst>
      <p:ext uri="{BB962C8B-B14F-4D97-AF65-F5344CB8AC3E}">
        <p14:creationId xmlns:p14="http://schemas.microsoft.com/office/powerpoint/2010/main" val="1017063862"/>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hid.ohio.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s://safe.ode.state.oh.us/porta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cp@education.ohio.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highered.ohio.gov/initiatives/access-acceleration/college-credit-plus/students-famili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transfercredit.ohio.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highered.ohio.gov/initiatives/access-acceleration/college-credit-plu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hyperlink" Target="mailto:bash@ohiochristian.edu" TargetMode="External"/><Relationship Id="rId2" Type="http://schemas.openxmlformats.org/officeDocument/2006/relationships/notesSlide" Target="../notesSlides/notesSlide77.xml"/><Relationship Id="rId1" Type="http://schemas.openxmlformats.org/officeDocument/2006/relationships/slideLayout" Target="../slideLayouts/slideLayout20.xml"/><Relationship Id="rId5" Type="http://schemas.openxmlformats.org/officeDocument/2006/relationships/hyperlink" Target="mailto:trailblazeracademy@ohiochristian.edu" TargetMode="External"/><Relationship Id="rId4" Type="http://schemas.openxmlformats.org/officeDocument/2006/relationships/hyperlink" Target="mailto:acavanaugh@ohiochristian.edu"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mailto:kstephens@fcaknights.us" TargetMode="Externa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odes.ohio.gov/ohio-administrative-code/rule-3333-1-65.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codes.ohio.gov/ohio-revised-code/section-3365.03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759236" y="2114549"/>
            <a:ext cx="8679915" cy="2371725"/>
          </a:xfrm>
        </p:spPr>
        <p:txBody>
          <a:bodyPr>
            <a:noAutofit/>
          </a:bodyPr>
          <a:lstStyle/>
          <a:p>
            <a:pPr algn="ctr"/>
            <a:r>
              <a:rPr lang="en-US" sz="4800" b="1" dirty="0">
                <a:solidFill>
                  <a:schemeClr val="tx1"/>
                </a:solidFill>
              </a:rPr>
              <a:t>Annual Information Session </a:t>
            </a:r>
            <a:r>
              <a:rPr lang="en-US" sz="6000" b="1" dirty="0">
                <a:solidFill>
                  <a:schemeClr val="tx1"/>
                </a:solidFill>
              </a:rPr>
              <a:t/>
            </a:r>
            <a:br>
              <a:rPr lang="en-US" sz="6000" b="1" dirty="0">
                <a:solidFill>
                  <a:schemeClr val="tx1"/>
                </a:solidFill>
              </a:rPr>
            </a:br>
            <a:r>
              <a:rPr lang="en-US" sz="4000" b="1" dirty="0">
                <a:solidFill>
                  <a:schemeClr val="tx1"/>
                </a:solidFill>
              </a:rPr>
              <a:t>for Non-Public/Private Schools</a:t>
            </a:r>
            <a:br>
              <a:rPr lang="en-US" sz="4000" b="1" dirty="0">
                <a:solidFill>
                  <a:schemeClr val="tx1"/>
                </a:solidFill>
              </a:rPr>
            </a:br>
            <a:endParaRPr lang="en-US" sz="4800" b="1" dirty="0">
              <a:solidFill>
                <a:schemeClr val="tx1"/>
              </a:solidFill>
            </a:endParaRPr>
          </a:p>
        </p:txBody>
      </p:sp>
      <p:sp>
        <p:nvSpPr>
          <p:cNvPr id="9" name="Subtitle 8"/>
          <p:cNvSpPr>
            <a:spLocks noGrp="1"/>
          </p:cNvSpPr>
          <p:nvPr>
            <p:ph type="subTitle" idx="1"/>
          </p:nvPr>
        </p:nvSpPr>
        <p:spPr>
          <a:xfrm>
            <a:off x="1759237" y="4630167"/>
            <a:ext cx="8673427" cy="665734"/>
          </a:xfrm>
        </p:spPr>
        <p:txBody>
          <a:bodyPr>
            <a:normAutofit fontScale="92500" lnSpcReduction="20000"/>
          </a:bodyPr>
          <a:lstStyle/>
          <a:p>
            <a:pPr algn="ctr"/>
            <a:r>
              <a:rPr lang="en-US" dirty="0">
                <a:solidFill>
                  <a:schemeClr val="tx1"/>
                </a:solidFill>
              </a:rPr>
              <a:t>To be used during 2022-2023 School Year</a:t>
            </a:r>
          </a:p>
          <a:p>
            <a:pPr algn="ctr"/>
            <a:r>
              <a:rPr lang="en-US" dirty="0">
                <a:solidFill>
                  <a:schemeClr val="tx1"/>
                </a:solidFill>
              </a:rPr>
              <a:t>In preparation for 2023-2024 school year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061" y="5572100"/>
            <a:ext cx="4059778" cy="718210"/>
          </a:xfrm>
          <a:prstGeom prst="rect">
            <a:avLst/>
          </a:prstGeom>
        </p:spPr>
      </p:pic>
    </p:spTree>
    <p:extLst>
      <p:ext uri="{BB962C8B-B14F-4D97-AF65-F5344CB8AC3E}">
        <p14:creationId xmlns:p14="http://schemas.microsoft.com/office/powerpoint/2010/main" val="208073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How can students participate?</a:t>
            </a:r>
          </a:p>
        </p:txBody>
      </p:sp>
      <p:sp>
        <p:nvSpPr>
          <p:cNvPr id="7" name="Content Placeholder 6"/>
          <p:cNvSpPr>
            <a:spLocks noGrp="1"/>
          </p:cNvSpPr>
          <p:nvPr>
            <p:ph idx="1"/>
          </p:nvPr>
        </p:nvSpPr>
        <p:spPr>
          <a:xfrm>
            <a:off x="677334" y="1722984"/>
            <a:ext cx="8596668" cy="3880773"/>
          </a:xfrm>
        </p:spPr>
        <p:txBody>
          <a:bodyPr>
            <a:normAutofit lnSpcReduction="10000"/>
          </a:bodyPr>
          <a:lstStyle/>
          <a:p>
            <a:pPr marL="0" indent="0">
              <a:lnSpc>
                <a:spcPct val="100000"/>
              </a:lnSpc>
              <a:spcBef>
                <a:spcPts val="600"/>
              </a:spcBef>
              <a:buNone/>
            </a:pPr>
            <a:r>
              <a:rPr lang="en-US" sz="4400" b="1" dirty="0">
                <a:latin typeface="Calibri" panose="020F0502020204030204" pitchFamily="34" charset="0"/>
                <a:cs typeface="Calibri" panose="020F0502020204030204" pitchFamily="34" charset="0"/>
              </a:rPr>
              <a:t>Step 2: College Admission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must apply for admission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must meet admission requirements of the college</a:t>
            </a:r>
          </a:p>
          <a:p>
            <a:pPr marL="914400" lvl="1" indent="-457200">
              <a:lnSpc>
                <a:spcPct val="100000"/>
              </a:lnSpc>
              <a:spcBef>
                <a:spcPts val="600"/>
              </a:spcBef>
              <a:buFont typeface="Wingdings" panose="05000000000000000000" pitchFamily="2" charset="2"/>
              <a:buChar char="§"/>
            </a:pPr>
            <a:r>
              <a:rPr lang="en-US" sz="3200" b="1" u="sng" dirty="0">
                <a:latin typeface="Calibri" panose="020F0502020204030204" pitchFamily="34" charset="0"/>
                <a:cs typeface="Calibri" panose="020F0502020204030204" pitchFamily="34" charset="0"/>
              </a:rPr>
              <a:t>Students must complete a “Permission Slip” that will be provided to the students with the college’s application for admission.</a:t>
            </a:r>
          </a:p>
        </p:txBody>
      </p:sp>
      <p:pic>
        <p:nvPicPr>
          <p:cNvPr id="4" name="Picture 3"/>
          <p:cNvPicPr>
            <a:picLocks noChangeAspect="1"/>
          </p:cNvPicPr>
          <p:nvPr/>
        </p:nvPicPr>
        <p:blipFill>
          <a:blip r:embed="rId3"/>
          <a:stretch>
            <a:fillRect/>
          </a:stretch>
        </p:blipFill>
        <p:spPr>
          <a:xfrm>
            <a:off x="4310034" y="6168544"/>
            <a:ext cx="3571929" cy="632864"/>
          </a:xfrm>
          <a:prstGeom prst="rect">
            <a:avLst/>
          </a:prstGeom>
        </p:spPr>
      </p:pic>
    </p:spTree>
    <p:extLst>
      <p:ext uri="{BB962C8B-B14F-4D97-AF65-F5344CB8AC3E}">
        <p14:creationId xmlns:p14="http://schemas.microsoft.com/office/powerpoint/2010/main" val="196236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How can students participate?</a:t>
            </a:r>
          </a:p>
        </p:txBody>
      </p:sp>
      <p:sp>
        <p:nvSpPr>
          <p:cNvPr id="7" name="Content Placeholder 6"/>
          <p:cNvSpPr>
            <a:spLocks noGrp="1"/>
          </p:cNvSpPr>
          <p:nvPr>
            <p:ph idx="1"/>
          </p:nvPr>
        </p:nvSpPr>
        <p:spPr>
          <a:xfrm>
            <a:off x="677334" y="1670732"/>
            <a:ext cx="8596668" cy="3880773"/>
          </a:xfrm>
        </p:spPr>
        <p:txBody>
          <a:bodyPr>
            <a:normAutofit fontScale="85000" lnSpcReduction="10000"/>
          </a:bodyPr>
          <a:lstStyle/>
          <a:p>
            <a:pPr marL="0" indent="0">
              <a:lnSpc>
                <a:spcPct val="100000"/>
              </a:lnSpc>
              <a:spcBef>
                <a:spcPts val="600"/>
              </a:spcBef>
              <a:buNone/>
            </a:pPr>
            <a:r>
              <a:rPr lang="en-US" sz="4400" b="1" dirty="0">
                <a:latin typeface="Calibri" panose="020F0502020204030204" pitchFamily="34" charset="0"/>
                <a:cs typeface="Calibri" panose="020F0502020204030204" pitchFamily="34" charset="0"/>
              </a:rPr>
              <a:t>Step 2: College Admission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Contact the college to learn about their requirements, processes, paperwork, and deadlines</a:t>
            </a:r>
          </a:p>
          <a:p>
            <a:pPr marL="914400" lvl="1" indent="-457200">
              <a:lnSpc>
                <a:spcPct val="100000"/>
              </a:lnSpc>
              <a:spcBef>
                <a:spcPts val="6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marL="914400" lvl="1" indent="-457200">
              <a:lnSpc>
                <a:spcPct val="100000"/>
              </a:lnSpc>
              <a:spcBef>
                <a:spcPts val="600"/>
              </a:spcBef>
              <a:buFont typeface="Wingdings" panose="05000000000000000000" pitchFamily="2" charset="2"/>
              <a:buChar char="§"/>
            </a:pPr>
            <a:r>
              <a:rPr lang="en-US" sz="3200" u="sng" dirty="0">
                <a:latin typeface="Calibri" panose="020F0502020204030204" pitchFamily="34" charset="0"/>
                <a:cs typeface="Calibri" panose="020F0502020204030204" pitchFamily="34" charset="0"/>
              </a:rPr>
              <a:t>Colleges have the final decision</a:t>
            </a:r>
            <a:r>
              <a:rPr lang="en-US" sz="3200" dirty="0">
                <a:latin typeface="Calibri" panose="020F0502020204030204" pitchFamily="34" charset="0"/>
                <a:cs typeface="Calibri" panose="020F0502020204030204" pitchFamily="34" charset="0"/>
              </a:rPr>
              <a:t> on student admission</a:t>
            </a:r>
          </a:p>
          <a:p>
            <a:pPr marL="914400" lvl="1" indent="-457200">
              <a:lnSpc>
                <a:spcPct val="100000"/>
              </a:lnSpc>
              <a:spcBef>
                <a:spcPts val="600"/>
              </a:spcBef>
              <a:buFont typeface="Wingdings" panose="05000000000000000000" pitchFamily="2" charset="2"/>
              <a:buChar char="§"/>
            </a:pPr>
            <a:r>
              <a:rPr lang="en-US" sz="3200" b="1" u="sng" dirty="0">
                <a:latin typeface="Calibri" panose="020F0502020204030204" pitchFamily="34" charset="0"/>
                <a:cs typeface="Calibri" panose="020F0502020204030204" pitchFamily="34" charset="0"/>
              </a:rPr>
              <a:t>If the student is admitted to the college, the college will send a “Questionnaire” that must be completed for enrollment.</a:t>
            </a:r>
          </a:p>
        </p:txBody>
      </p:sp>
      <p:pic>
        <p:nvPicPr>
          <p:cNvPr id="4" name="Picture 3"/>
          <p:cNvPicPr>
            <a:picLocks noChangeAspect="1"/>
          </p:cNvPicPr>
          <p:nvPr/>
        </p:nvPicPr>
        <p:blipFill>
          <a:blip r:embed="rId3"/>
          <a:stretch>
            <a:fillRect/>
          </a:stretch>
        </p:blipFill>
        <p:spPr>
          <a:xfrm>
            <a:off x="4310034" y="6168544"/>
            <a:ext cx="3571929" cy="632864"/>
          </a:xfrm>
          <a:prstGeom prst="rect">
            <a:avLst/>
          </a:prstGeom>
        </p:spPr>
      </p:pic>
    </p:spTree>
    <p:extLst>
      <p:ext uri="{BB962C8B-B14F-4D97-AF65-F5344CB8AC3E}">
        <p14:creationId xmlns:p14="http://schemas.microsoft.com/office/powerpoint/2010/main" val="25765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How can students participate?</a:t>
            </a:r>
          </a:p>
        </p:txBody>
      </p:sp>
      <p:sp>
        <p:nvSpPr>
          <p:cNvPr id="7" name="Content Placeholder 6"/>
          <p:cNvSpPr>
            <a:spLocks noGrp="1"/>
          </p:cNvSpPr>
          <p:nvPr>
            <p:ph idx="1"/>
          </p:nvPr>
        </p:nvSpPr>
        <p:spPr>
          <a:xfrm>
            <a:off x="677334" y="1657669"/>
            <a:ext cx="8596668" cy="3880773"/>
          </a:xfrm>
        </p:spPr>
        <p:txBody>
          <a:bodyPr>
            <a:normAutofit/>
          </a:bodyPr>
          <a:lstStyle/>
          <a:p>
            <a:pPr marL="0" indent="0">
              <a:lnSpc>
                <a:spcPct val="100000"/>
              </a:lnSpc>
              <a:spcBef>
                <a:spcPts val="600"/>
              </a:spcBef>
              <a:buNone/>
            </a:pPr>
            <a:r>
              <a:rPr lang="en-US" sz="4300" b="1" dirty="0">
                <a:latin typeface="Calibri" panose="020F0502020204030204" pitchFamily="34" charset="0"/>
                <a:cs typeface="Calibri" panose="020F0502020204030204" pitchFamily="34" charset="0"/>
              </a:rPr>
              <a:t>Step 3: Course Registration</a:t>
            </a:r>
          </a:p>
          <a:p>
            <a:pPr marL="914400" lvl="1" indent="-457200">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If the student is considered eligible and has been admitted to the college, then:</a:t>
            </a:r>
          </a:p>
          <a:p>
            <a:pPr marL="1097280" lvl="2" indent="-457200">
              <a:lnSpc>
                <a:spcPct val="100000"/>
              </a:lnSpc>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The college will discuss course options with the student, based on assessment scores, prerequisites, and other requirements</a:t>
            </a:r>
          </a:p>
        </p:txBody>
      </p:sp>
      <p:pic>
        <p:nvPicPr>
          <p:cNvPr id="4" name="Picture 3"/>
          <p:cNvPicPr>
            <a:picLocks noChangeAspect="1"/>
          </p:cNvPicPr>
          <p:nvPr/>
        </p:nvPicPr>
        <p:blipFill>
          <a:blip r:embed="rId3"/>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111860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b="1" dirty="0"/>
              <a:t>What courses can a student take?</a:t>
            </a:r>
          </a:p>
        </p:txBody>
      </p:sp>
      <p:sp>
        <p:nvSpPr>
          <p:cNvPr id="7" name="Content Placeholder 6"/>
          <p:cNvSpPr>
            <a:spLocks noGrp="1"/>
          </p:cNvSpPr>
          <p:nvPr>
            <p:ph idx="1"/>
          </p:nvPr>
        </p:nvSpPr>
        <p:spPr>
          <a:xfrm>
            <a:off x="677334" y="1585824"/>
            <a:ext cx="8596668" cy="3880773"/>
          </a:xfrm>
        </p:spPr>
        <p:txBody>
          <a:bodyPr>
            <a:normAutofit fontScale="92500"/>
          </a:bodyPr>
          <a:lstStyle/>
          <a:p>
            <a:pPr marL="0" indent="0">
              <a:lnSpc>
                <a:spcPct val="100000"/>
              </a:lnSpc>
              <a:spcBef>
                <a:spcPts val="600"/>
              </a:spcBef>
              <a:buNone/>
            </a:pPr>
            <a:r>
              <a:rPr lang="en-US" sz="4200" b="1" dirty="0">
                <a:latin typeface="Calibri" panose="020F0502020204030204" pitchFamily="34" charset="0"/>
                <a:cs typeface="Calibri" panose="020F0502020204030204" pitchFamily="34" charset="0"/>
              </a:rPr>
              <a:t>CCP courses can satisfy high school graduation requirements</a:t>
            </a:r>
          </a:p>
          <a:p>
            <a:pPr marL="1028700" lvl="1" indent="-571500">
              <a:lnSpc>
                <a:spcPct val="100000"/>
              </a:lnSpc>
              <a:spcBef>
                <a:spcPts val="600"/>
              </a:spcBef>
              <a:buFont typeface="Wingdings" panose="05000000000000000000" pitchFamily="2" charset="2"/>
              <a:buChar char="§"/>
            </a:pPr>
            <a:r>
              <a:rPr lang="en-US" sz="3500" dirty="0">
                <a:latin typeface="Calibri" panose="020F0502020204030204" pitchFamily="34" charset="0"/>
                <a:cs typeface="Calibri" panose="020F0502020204030204" pitchFamily="34" charset="0"/>
              </a:rPr>
              <a:t>School counselors can help students understand graduation requirements and CCP course substitutions</a:t>
            </a:r>
          </a:p>
          <a:p>
            <a:pPr marL="1028700" lvl="1" indent="-571500">
              <a:lnSpc>
                <a:spcPct val="100000"/>
              </a:lnSpc>
              <a:spcBef>
                <a:spcPts val="600"/>
              </a:spcBef>
              <a:buFont typeface="Wingdings" panose="05000000000000000000" pitchFamily="2" charset="2"/>
              <a:buChar char="§"/>
            </a:pPr>
            <a:r>
              <a:rPr lang="en-US" sz="3500" dirty="0">
                <a:latin typeface="Calibri" panose="020F0502020204030204" pitchFamily="34" charset="0"/>
                <a:cs typeface="Calibri" panose="020F0502020204030204" pitchFamily="34" charset="0"/>
              </a:rPr>
              <a:t>Some high schools have more requirements for graduation than the state minimum</a:t>
            </a:r>
          </a:p>
        </p:txBody>
      </p:sp>
      <p:pic>
        <p:nvPicPr>
          <p:cNvPr id="4" name="Picture 3"/>
          <p:cNvPicPr>
            <a:picLocks noChangeAspect="1"/>
          </p:cNvPicPr>
          <p:nvPr/>
        </p:nvPicPr>
        <p:blipFill>
          <a:blip r:embed="rId3"/>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228409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Course Eligibility Rules</a:t>
            </a:r>
          </a:p>
        </p:txBody>
      </p:sp>
      <p:sp>
        <p:nvSpPr>
          <p:cNvPr id="7" name="Content Placeholder 6"/>
          <p:cNvSpPr>
            <a:spLocks noGrp="1"/>
          </p:cNvSpPr>
          <p:nvPr>
            <p:ph idx="1"/>
          </p:nvPr>
        </p:nvSpPr>
        <p:spPr>
          <a:xfrm>
            <a:off x="677334" y="1749109"/>
            <a:ext cx="8596668" cy="3880773"/>
          </a:xfrm>
        </p:spPr>
        <p:txBody>
          <a:bodyPr>
            <a:normAutofit fontScale="62500" lnSpcReduction="20000"/>
          </a:bodyPr>
          <a:lstStyle/>
          <a:p>
            <a:pPr marL="0" indent="0">
              <a:lnSpc>
                <a:spcPct val="100000"/>
              </a:lnSpc>
              <a:spcBef>
                <a:spcPts val="600"/>
              </a:spcBef>
              <a:buNone/>
            </a:pPr>
            <a:r>
              <a:rPr lang="en-US" sz="5100" b="1" dirty="0">
                <a:latin typeface="Calibri" panose="020F0502020204030204" pitchFamily="34" charset="0"/>
                <a:cs typeface="Calibri" panose="020F0502020204030204" pitchFamily="34" charset="0"/>
              </a:rPr>
              <a:t>Students must complete their first 15 credits in Level I courses, which include:</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Transferable courses</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in IT, Computer Science, Anatomy &amp; Physiology, foreign language</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that are part of a technical certificate</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that are part of a 15- or 30-credit pathway</a:t>
            </a:r>
          </a:p>
          <a:p>
            <a:pPr marL="1028700" lvl="1" indent="-571500">
              <a:lnSpc>
                <a:spcPct val="100000"/>
              </a:lnSpc>
              <a:spcBef>
                <a:spcPts val="600"/>
              </a:spcBef>
              <a:buFont typeface="Wingdings" panose="05000000000000000000" pitchFamily="2" charset="2"/>
              <a:buChar char="§"/>
            </a:pPr>
            <a:r>
              <a:rPr lang="en-US" sz="4100" dirty="0">
                <a:latin typeface="Calibri" panose="020F0502020204030204" pitchFamily="34" charset="0"/>
                <a:cs typeface="Calibri" panose="020F0502020204030204" pitchFamily="34" charset="0"/>
              </a:rPr>
              <a:t>Courses in study skills, academic or career success</a:t>
            </a:r>
            <a:endParaRPr lang="en-US" sz="39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78790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Course Eligibility Rules</a:t>
            </a:r>
          </a:p>
        </p:txBody>
      </p:sp>
      <p:sp>
        <p:nvSpPr>
          <p:cNvPr id="7" name="Content Placeholder 6"/>
          <p:cNvSpPr>
            <a:spLocks noGrp="1"/>
          </p:cNvSpPr>
          <p:nvPr>
            <p:ph idx="1"/>
          </p:nvPr>
        </p:nvSpPr>
        <p:spPr>
          <a:xfrm>
            <a:off x="677334" y="1675917"/>
            <a:ext cx="9583540" cy="4023360"/>
          </a:xfrm>
        </p:spPr>
        <p:txBody>
          <a:bodyPr>
            <a:no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Colleges must post their Level I courses – see website for details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Once a student completes the First 15 credit hours in Level I, he or she can enroll in Level II courses</a:t>
            </a:r>
          </a:p>
          <a:p>
            <a:pPr marL="781200" lvl="1" indent="-457200">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Level II courses are any other allowable college courses for which a student meets the prerequisites</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5" y="6168544"/>
            <a:ext cx="3571929" cy="632864"/>
          </a:xfrm>
          <a:prstGeom prst="rect">
            <a:avLst/>
          </a:prstGeom>
        </p:spPr>
      </p:pic>
    </p:spTree>
    <p:extLst>
      <p:ext uri="{BB962C8B-B14F-4D97-AF65-F5344CB8AC3E}">
        <p14:creationId xmlns:p14="http://schemas.microsoft.com/office/powerpoint/2010/main" val="55345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Course Eligibility Rules</a:t>
            </a:r>
          </a:p>
        </p:txBody>
      </p:sp>
      <p:sp>
        <p:nvSpPr>
          <p:cNvPr id="7" name="Content Placeholder 6"/>
          <p:cNvSpPr>
            <a:spLocks noGrp="1"/>
          </p:cNvSpPr>
          <p:nvPr>
            <p:ph idx="1"/>
          </p:nvPr>
        </p:nvSpPr>
        <p:spPr>
          <a:xfrm>
            <a:off x="677334" y="1533572"/>
            <a:ext cx="8596668" cy="3880773"/>
          </a:xfrm>
        </p:spPr>
        <p:txBody>
          <a:bodyPr>
            <a:noAutofit/>
          </a:bodyPr>
          <a:lstStyle/>
          <a:p>
            <a:pPr marL="0" indent="0">
              <a:lnSpc>
                <a:spcPct val="100000"/>
              </a:lnSpc>
              <a:spcBef>
                <a:spcPts val="300"/>
              </a:spcBef>
              <a:spcAft>
                <a:spcPts val="0"/>
              </a:spcAft>
              <a:buNone/>
            </a:pPr>
            <a:r>
              <a:rPr lang="en-US" sz="3200" b="1" dirty="0">
                <a:latin typeface="Calibri" panose="020F0502020204030204" pitchFamily="34" charset="0"/>
                <a:cs typeface="Calibri" panose="020F0502020204030204" pitchFamily="34" charset="0"/>
              </a:rPr>
              <a:t>Non-allowable courses include</a:t>
            </a:r>
            <a:r>
              <a:rPr lang="en-US" sz="3200" dirty="0">
                <a:latin typeface="Calibri" panose="020F0502020204030204" pitchFamily="34" charset="0"/>
                <a:cs typeface="Calibri" panose="020F0502020204030204" pitchFamily="34" charset="0"/>
              </a:rPr>
              <a:t>:	</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Private applied courses with one-on-one instruction (such as performing art lessons)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Courses with high fees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Study abroad courses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Physical education courses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Pass/Fail graded courses</a:t>
            </a:r>
          </a:p>
          <a:p>
            <a:pPr marL="914400" lvl="1" indent="-457200">
              <a:lnSpc>
                <a:spcPct val="100000"/>
              </a:lnSpc>
              <a:spcBef>
                <a:spcPts val="300"/>
              </a:spcBef>
              <a:spcAft>
                <a:spcPts val="0"/>
              </a:spcAft>
              <a:buFont typeface="Wingdings" panose="05000000000000000000" pitchFamily="2" charset="2"/>
              <a:buChar char="§"/>
            </a:pPr>
            <a:r>
              <a:rPr lang="en-US" sz="3000" dirty="0">
                <a:latin typeface="Calibri" panose="020F0502020204030204" pitchFamily="34" charset="0"/>
                <a:cs typeface="Calibri" panose="020F0502020204030204" pitchFamily="34" charset="0"/>
              </a:rPr>
              <a:t>Remedial courses or sectarian/religious courses</a:t>
            </a:r>
          </a:p>
        </p:txBody>
      </p:sp>
      <p:pic>
        <p:nvPicPr>
          <p:cNvPr id="4" name="Picture 3"/>
          <p:cNvPicPr>
            <a:picLocks noChangeAspect="1"/>
          </p:cNvPicPr>
          <p:nvPr/>
        </p:nvPicPr>
        <p:blipFill>
          <a:blip r:embed="rId3"/>
          <a:stretch>
            <a:fillRect/>
          </a:stretch>
        </p:blipFill>
        <p:spPr>
          <a:xfrm>
            <a:off x="4310034" y="6168544"/>
            <a:ext cx="3571929" cy="632864"/>
          </a:xfrm>
          <a:prstGeom prst="rect">
            <a:avLst/>
          </a:prstGeom>
        </p:spPr>
      </p:pic>
    </p:spTree>
    <p:extLst>
      <p:ext uri="{BB962C8B-B14F-4D97-AF65-F5344CB8AC3E}">
        <p14:creationId xmlns:p14="http://schemas.microsoft.com/office/powerpoint/2010/main" val="272162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What are other requirements?</a:t>
            </a:r>
          </a:p>
        </p:txBody>
      </p:sp>
      <p:sp>
        <p:nvSpPr>
          <p:cNvPr id="7" name="Content Placeholder 6"/>
          <p:cNvSpPr>
            <a:spLocks noGrp="1"/>
          </p:cNvSpPr>
          <p:nvPr>
            <p:ph idx="1"/>
          </p:nvPr>
        </p:nvSpPr>
        <p:spPr>
          <a:xfrm>
            <a:off x="677334" y="1703389"/>
            <a:ext cx="8596668" cy="3880773"/>
          </a:xfrm>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Grades</a:t>
            </a:r>
            <a:r>
              <a:rPr lang="en-US" sz="3200" dirty="0">
                <a:latin typeface="Calibri" panose="020F0502020204030204" pitchFamily="34" charset="0"/>
                <a:cs typeface="Calibri" panose="020F0502020204030204" pitchFamily="34" charset="0"/>
              </a:rPr>
              <a:t>	</a:t>
            </a:r>
          </a:p>
          <a:p>
            <a:pPr marL="914400" lvl="1" indent="-457200">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College Credit Plus grades earned in the college course is the same grade that will be on the high school transcript</a:t>
            </a:r>
          </a:p>
          <a:p>
            <a:pPr marL="914400" lvl="1" indent="-457200">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CCP course grades will be factored into the high school and college GPAs</a:t>
            </a:r>
          </a:p>
        </p:txBody>
      </p:sp>
      <p:pic>
        <p:nvPicPr>
          <p:cNvPr id="4" name="Picture 3"/>
          <p:cNvPicPr>
            <a:picLocks noChangeAspect="1"/>
          </p:cNvPicPr>
          <p:nvPr/>
        </p:nvPicPr>
        <p:blipFill>
          <a:blip r:embed="rId3"/>
          <a:stretch>
            <a:fillRect/>
          </a:stretch>
        </p:blipFill>
        <p:spPr>
          <a:xfrm>
            <a:off x="4310034" y="6179900"/>
            <a:ext cx="3571929" cy="632864"/>
          </a:xfrm>
          <a:prstGeom prst="rect">
            <a:avLst/>
          </a:prstGeom>
        </p:spPr>
      </p:pic>
    </p:spTree>
    <p:extLst>
      <p:ext uri="{BB962C8B-B14F-4D97-AF65-F5344CB8AC3E}">
        <p14:creationId xmlns:p14="http://schemas.microsoft.com/office/powerpoint/2010/main" val="1754849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What are other requirements?</a:t>
            </a:r>
          </a:p>
        </p:txBody>
      </p:sp>
      <p:sp>
        <p:nvSpPr>
          <p:cNvPr id="7" name="Content Placeholder 6"/>
          <p:cNvSpPr>
            <a:spLocks noGrp="1"/>
          </p:cNvSpPr>
          <p:nvPr>
            <p:ph idx="1"/>
          </p:nvPr>
        </p:nvSpPr>
        <p:spPr>
          <a:xfrm>
            <a:off x="677334" y="1494383"/>
            <a:ext cx="8596668" cy="3880773"/>
          </a:xfrm>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Grade Weighting</a:t>
            </a:r>
            <a:r>
              <a:rPr lang="en-US" sz="3200" dirty="0">
                <a:latin typeface="Calibri" panose="020F0502020204030204" pitchFamily="34" charset="0"/>
                <a:cs typeface="Calibri" panose="020F0502020204030204" pitchFamily="34" charset="0"/>
              </a:rPr>
              <a:t>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a high school uses a weighted grading scale for Advanced Placement, International Baccalaureate, or Honors courses in a subject area:</a:t>
            </a:r>
          </a:p>
          <a:p>
            <a:pPr lvl="1">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Then College Credit Plus courses in the subject area will be weighted using the same scale in order to calculate the student’s grade point average and class rank</a:t>
            </a:r>
          </a:p>
        </p:txBody>
      </p:sp>
      <p:pic>
        <p:nvPicPr>
          <p:cNvPr id="4" name="Picture 3"/>
          <p:cNvPicPr>
            <a:picLocks noChangeAspect="1"/>
          </p:cNvPicPr>
          <p:nvPr/>
        </p:nvPicPr>
        <p:blipFill>
          <a:blip r:embed="rId3"/>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364452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What are other requirements?</a:t>
            </a:r>
          </a:p>
        </p:txBody>
      </p:sp>
      <p:sp>
        <p:nvSpPr>
          <p:cNvPr id="7" name="Content Placeholder 6"/>
          <p:cNvSpPr>
            <a:spLocks noGrp="1"/>
          </p:cNvSpPr>
          <p:nvPr>
            <p:ph idx="1"/>
          </p:nvPr>
        </p:nvSpPr>
        <p:spPr>
          <a:xfrm>
            <a:off x="677334" y="1781766"/>
            <a:ext cx="8596668" cy="3880773"/>
          </a:xfrm>
        </p:spPr>
        <p:txBody>
          <a:bodyPr>
            <a:no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should consider courses in a career pathway that interests them</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should ask about pathways that identify courses leading to a major or degree requirements</a:t>
            </a:r>
          </a:p>
        </p:txBody>
      </p:sp>
      <p:pic>
        <p:nvPicPr>
          <p:cNvPr id="4" name="Picture 3"/>
          <p:cNvPicPr>
            <a:picLocks noChangeAspect="1"/>
          </p:cNvPicPr>
          <p:nvPr/>
        </p:nvPicPr>
        <p:blipFill>
          <a:blip r:embed="rId3"/>
          <a:stretch>
            <a:fillRect/>
          </a:stretch>
        </p:blipFill>
        <p:spPr>
          <a:xfrm>
            <a:off x="4310035" y="6168544"/>
            <a:ext cx="3571929" cy="632864"/>
          </a:xfrm>
          <a:prstGeom prst="rect">
            <a:avLst/>
          </a:prstGeom>
        </p:spPr>
      </p:pic>
    </p:spTree>
    <p:extLst>
      <p:ext uri="{BB962C8B-B14F-4D97-AF65-F5344CB8AC3E}">
        <p14:creationId xmlns:p14="http://schemas.microsoft.com/office/powerpoint/2010/main" val="329691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293809" y="1776222"/>
            <a:ext cx="11029615" cy="3678303"/>
          </a:xfrm>
        </p:spPr>
        <p:txBody>
          <a:bodyPr>
            <a:normAutofit/>
          </a:bodyPr>
          <a:lstStyle/>
          <a:p>
            <a:pPr marL="0" indent="0" algn="ctr">
              <a:lnSpc>
                <a:spcPct val="100000"/>
              </a:lnSpc>
              <a:spcBef>
                <a:spcPts val="1200"/>
              </a:spcBef>
              <a:buNone/>
            </a:pPr>
            <a:r>
              <a:rPr lang="en-US" sz="4000" b="1" dirty="0">
                <a:latin typeface="Calibri" panose="020F0502020204030204" pitchFamily="34" charset="0"/>
                <a:cs typeface="Calibri" panose="020F0502020204030204" pitchFamily="34" charset="0"/>
              </a:rPr>
              <a:t>College Credit Plus is Ohio’s dual credit program </a:t>
            </a:r>
          </a:p>
          <a:p>
            <a:pPr lvl="1">
              <a:lnSpc>
                <a:spcPct val="100000"/>
              </a:lnSpc>
              <a:spcBef>
                <a:spcPts val="12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can earn high school and college credit at the same time</a:t>
            </a:r>
          </a:p>
          <a:p>
            <a:pPr lvl="1">
              <a:lnSpc>
                <a:spcPct val="100000"/>
              </a:lnSpc>
              <a:spcBef>
                <a:spcPts val="12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Students enroll in college courses and adhere to the policies and requirements of the college</a:t>
            </a:r>
          </a:p>
        </p:txBody>
      </p:sp>
      <p:pic>
        <p:nvPicPr>
          <p:cNvPr id="9" name="Picture 8"/>
          <p:cNvPicPr>
            <a:picLocks noChangeAspect="1"/>
          </p:cNvPicPr>
          <p:nvPr/>
        </p:nvPicPr>
        <p:blipFill>
          <a:blip r:embed="rId3"/>
          <a:stretch>
            <a:fillRect/>
          </a:stretch>
        </p:blipFill>
        <p:spPr>
          <a:xfrm>
            <a:off x="4310034" y="5735376"/>
            <a:ext cx="3571929" cy="632864"/>
          </a:xfrm>
          <a:prstGeom prst="rect">
            <a:avLst/>
          </a:prstGeom>
        </p:spPr>
      </p:pic>
    </p:spTree>
    <p:extLst>
      <p:ext uri="{BB962C8B-B14F-4D97-AF65-F5344CB8AC3E}">
        <p14:creationId xmlns:p14="http://schemas.microsoft.com/office/powerpoint/2010/main" val="25918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What are other requirements?</a:t>
            </a:r>
          </a:p>
        </p:txBody>
      </p:sp>
      <p:sp>
        <p:nvSpPr>
          <p:cNvPr id="7" name="Content Placeholder 6"/>
          <p:cNvSpPr>
            <a:spLocks noGrp="1"/>
          </p:cNvSpPr>
          <p:nvPr>
            <p:ph idx="1"/>
          </p:nvPr>
        </p:nvSpPr>
        <p:spPr>
          <a:xfrm>
            <a:off x="677334" y="1644606"/>
            <a:ext cx="8596668" cy="3880773"/>
          </a:xfrm>
        </p:spPr>
        <p:txBody>
          <a:bodyPr>
            <a:no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Graduation Requirements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may take College Credit Plus courses in subject areas that will satisfy graduation requirements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work with school counselors to ensure they are meeting any mandatory testing or other high school graduation requirements</a:t>
            </a:r>
          </a:p>
        </p:txBody>
      </p:sp>
      <p:pic>
        <p:nvPicPr>
          <p:cNvPr id="4" name="Picture 3"/>
          <p:cNvPicPr>
            <a:picLocks noChangeAspect="1"/>
          </p:cNvPicPr>
          <p:nvPr/>
        </p:nvPicPr>
        <p:blipFill>
          <a:blip r:embed="rId3"/>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203403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a:xfrm>
            <a:off x="581192" y="1737360"/>
            <a:ext cx="9568648" cy="4176983"/>
          </a:xfrm>
        </p:spPr>
        <p:txBody>
          <a:bodyPr>
            <a:no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Nonpublic/Private School Students must apply for College Credit Plus funding every year</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Families must establish an OH|ID and request access to the CCP Funding Application</a:t>
            </a: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Families must complete the entire CCP Funding Application by the deadline</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287810" y="6168544"/>
            <a:ext cx="3571929" cy="632864"/>
          </a:xfrm>
          <a:prstGeom prst="rect">
            <a:avLst/>
          </a:prstGeom>
        </p:spPr>
      </p:pic>
    </p:spTree>
    <p:extLst>
      <p:ext uri="{BB962C8B-B14F-4D97-AF65-F5344CB8AC3E}">
        <p14:creationId xmlns:p14="http://schemas.microsoft.com/office/powerpoint/2010/main" val="305614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a:xfrm>
            <a:off x="677334" y="1638075"/>
            <a:ext cx="8596668" cy="3880773"/>
          </a:xfrm>
        </p:spPr>
        <p:txBody>
          <a:bodyPr>
            <a:noAutofit/>
          </a:bodyPr>
          <a:lstStyle/>
          <a:p>
            <a:pPr>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Approximately five weeks after the deadline, funds will be awarded to families with completed applications in the form of “Credit Hours”</a:t>
            </a:r>
          </a:p>
          <a:p>
            <a:pPr>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The number of “Credit Hours” a student is awarded is the maximum a student can enroll with state funds</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413463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a:xfrm>
            <a:off x="677334" y="1448663"/>
            <a:ext cx="8596668" cy="3880773"/>
          </a:xfrm>
        </p:spPr>
        <p:txBody>
          <a:bodyPr>
            <a:noAutofit/>
          </a:bodyPr>
          <a:lstStyle/>
          <a:p>
            <a:pPr>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Funds are limited and students may not be awarded all credit hours that the student/family has requested</a:t>
            </a:r>
          </a:p>
          <a:p>
            <a:pPr>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Funding awards are distributed based on student grade level</a:t>
            </a:r>
          </a:p>
          <a:p>
            <a:pPr>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12</a:t>
            </a:r>
            <a:r>
              <a:rPr lang="en-US" sz="3000" baseline="30000" dirty="0">
                <a:latin typeface="Calibri" panose="020F0502020204030204" pitchFamily="34" charset="0"/>
                <a:cs typeface="Calibri" panose="020F0502020204030204" pitchFamily="34" charset="0"/>
              </a:rPr>
              <a:t>th</a:t>
            </a:r>
            <a:r>
              <a:rPr lang="en-US" sz="3000" dirty="0">
                <a:latin typeface="Calibri" panose="020F0502020204030204" pitchFamily="34" charset="0"/>
                <a:cs typeface="Calibri" panose="020F0502020204030204" pitchFamily="34" charset="0"/>
              </a:rPr>
              <a:t> grade students are awarded first, then 11</a:t>
            </a:r>
            <a:r>
              <a:rPr lang="en-US" sz="3000" baseline="30000" dirty="0">
                <a:latin typeface="Calibri" panose="020F0502020204030204" pitchFamily="34" charset="0"/>
                <a:cs typeface="Calibri" panose="020F0502020204030204" pitchFamily="34" charset="0"/>
              </a:rPr>
              <a:t>th</a:t>
            </a:r>
            <a:r>
              <a:rPr lang="en-US" sz="3000" dirty="0">
                <a:latin typeface="Calibri" panose="020F0502020204030204" pitchFamily="34" charset="0"/>
                <a:cs typeface="Calibri" panose="020F0502020204030204" pitchFamily="34" charset="0"/>
              </a:rPr>
              <a:t> grade, and so on until all funds are awarded</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2389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a:xfrm>
            <a:off x="677334" y="1332412"/>
            <a:ext cx="10058400" cy="4023360"/>
          </a:xfrm>
        </p:spPr>
        <p:txBody>
          <a:bodyPr>
            <a:noAutofit/>
          </a:bodyPr>
          <a:lstStyle/>
          <a:p>
            <a:pPr>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provide a copy of the Funding Award letter to the college</a:t>
            </a:r>
          </a:p>
          <a:p>
            <a:pPr>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When a student uses the state funds for college courses, this is Option B</a:t>
            </a:r>
          </a:p>
          <a:p>
            <a:pPr lvl="1">
              <a:spcBef>
                <a:spcPts val="30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Option B is the default option of College Credit Plus</a:t>
            </a:r>
          </a:p>
          <a:p>
            <a:pPr lvl="1">
              <a:spcBef>
                <a:spcPts val="30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Students will earn both college credit and high school credit</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351877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a:xfrm>
            <a:off x="677334" y="1270000"/>
            <a:ext cx="8596668" cy="3880773"/>
          </a:xfrm>
        </p:spPr>
        <p:txBody>
          <a:bodyPr>
            <a:noAutofit/>
          </a:bodyPr>
          <a:lstStyle/>
          <a:p>
            <a:pPr>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be awarded enough credit hours for the entire college course </a:t>
            </a: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If a student was not awarded enough credit hours for the entire college course, the family must pay for the entire course without state funds </a:t>
            </a: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By paying for the course that exceeds the funding award, this is Option A</a:t>
            </a:r>
          </a:p>
          <a:p>
            <a:pPr lvl="1">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Under Option A, the student/ family must work directly with the college to arrange to make payment</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153160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many classes can students take?</a:t>
            </a:r>
          </a:p>
        </p:txBody>
      </p:sp>
      <p:sp>
        <p:nvSpPr>
          <p:cNvPr id="7" name="Content Placeholder 6"/>
          <p:cNvSpPr>
            <a:spLocks noGrp="1"/>
          </p:cNvSpPr>
          <p:nvPr>
            <p:ph idx="1"/>
          </p:nvPr>
        </p:nvSpPr>
        <p:spPr>
          <a:xfrm>
            <a:off x="677334" y="1409474"/>
            <a:ext cx="8596668" cy="3880773"/>
          </a:xfrm>
        </p:spPr>
        <p:txBody>
          <a:bodyPr>
            <a:noAutofit/>
          </a:bodyPr>
          <a:lstStyle/>
          <a:p>
            <a:pPr>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Option A allows the student to choose to earn both college credit and high school credit OR only college credit</a:t>
            </a:r>
          </a:p>
          <a:p>
            <a:pPr>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Option A must be elected at the time the student registers for college courses</a:t>
            </a:r>
          </a:p>
          <a:p>
            <a:pPr>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Students must inform the college and the secondary school of electing Option A and which credit the student wants to earn</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329984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77334" y="1350692"/>
            <a:ext cx="8596668" cy="3880773"/>
          </a:xfrm>
        </p:spPr>
        <p:txBody>
          <a:bodyPr>
            <a:noAutofit/>
          </a:bodyPr>
          <a:lstStyle/>
          <a:p>
            <a:pPr>
              <a:spcBef>
                <a:spcPts val="300"/>
              </a:spcBef>
            </a:pPr>
            <a:r>
              <a:rPr lang="en-US" sz="3200" dirty="0">
                <a:latin typeface="Calibri" panose="020F0502020204030204" pitchFamily="34" charset="0"/>
                <a:cs typeface="Calibri" panose="020F0502020204030204" pitchFamily="34" charset="0"/>
              </a:rPr>
              <a:t>Step 1:</a:t>
            </a: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Parent/guardian must create an OH|ID at </a:t>
            </a:r>
            <a:r>
              <a:rPr lang="en-US" sz="2800" dirty="0">
                <a:latin typeface="Calibri" panose="020F0502020204030204" pitchFamily="34" charset="0"/>
                <a:cs typeface="Calibri" panose="020F0502020204030204" pitchFamily="34" charset="0"/>
                <a:hlinkClick r:id="rId3"/>
              </a:rPr>
              <a:t>https://ohid.ohio.gov</a:t>
            </a: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This step can be completed at any time</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Allow a few days for the OH|ID to be assigned</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If a parent already has an OH|ID, the parent should use the existing OH|ID</a:t>
            </a:r>
          </a:p>
        </p:txBody>
      </p:sp>
      <p:pic>
        <p:nvPicPr>
          <p:cNvPr id="4" name="Picture 3"/>
          <p:cNvPicPr>
            <a:picLocks noChangeAspect="1"/>
          </p:cNvPicPr>
          <p:nvPr/>
        </p:nvPicPr>
        <p:blipFill>
          <a:blip r:embed="rId4"/>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307917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77334" y="1410789"/>
            <a:ext cx="9080620" cy="4023360"/>
          </a:xfrm>
        </p:spPr>
        <p:txBody>
          <a:bodyPr>
            <a:noAutofit/>
          </a:bodyPr>
          <a:lstStyle/>
          <a:p>
            <a:pPr>
              <a:spcBef>
                <a:spcPts val="300"/>
              </a:spcBef>
            </a:pPr>
            <a:r>
              <a:rPr lang="en-US" sz="3200" dirty="0">
                <a:latin typeface="Calibri" panose="020F0502020204030204" pitchFamily="34" charset="0"/>
                <a:cs typeface="Calibri" panose="020F0502020204030204" pitchFamily="34" charset="0"/>
              </a:rPr>
              <a:t>Step 2:</a:t>
            </a: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Parent/guardian will use the OH|ID to log into the </a:t>
            </a:r>
            <a:r>
              <a:rPr lang="en-US" sz="2800" dirty="0">
                <a:latin typeface="Calibri" panose="020F0502020204030204" pitchFamily="34" charset="0"/>
                <a:cs typeface="Calibri" panose="020F0502020204030204" pitchFamily="34" charset="0"/>
                <a:hlinkClick r:id="rId3"/>
              </a:rPr>
              <a:t>https://safe.ode.state.oh.us/portal</a:t>
            </a:r>
            <a:r>
              <a:rPr lang="en-US" sz="2800" dirty="0">
                <a:latin typeface="Calibri" panose="020F0502020204030204" pitchFamily="34" charset="0"/>
                <a:cs typeface="Calibri" panose="020F0502020204030204" pitchFamily="34" charset="0"/>
              </a:rPr>
              <a:t> </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Parent/guardian should follow the steps in the Instruction Manual to request access to the College Credit Plus Funding Application</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2">
              <a:spcBef>
                <a:spcPts val="300"/>
              </a:spcBef>
              <a:buFont typeface="Wingdings" panose="05000000000000000000" pitchFamily="2" charset="2"/>
              <a:buChar char="§"/>
            </a:pPr>
            <a:r>
              <a:rPr lang="en-US" sz="2600" dirty="0">
                <a:latin typeface="Calibri" panose="020F0502020204030204" pitchFamily="34" charset="0"/>
                <a:cs typeface="Calibri" panose="020F0502020204030204" pitchFamily="34" charset="0"/>
              </a:rPr>
              <a:t> The Instruction Manual will be available when the Funding Application is “opened” in February 2023</a:t>
            </a:r>
          </a:p>
        </p:txBody>
      </p:sp>
      <p:pic>
        <p:nvPicPr>
          <p:cNvPr id="4" name="Picture 3"/>
          <p:cNvPicPr>
            <a:picLocks noChangeAspect="1"/>
          </p:cNvPicPr>
          <p:nvPr/>
        </p:nvPicPr>
        <p:blipFill>
          <a:blip r:embed="rId4"/>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2552769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77334" y="1376818"/>
            <a:ext cx="8596668" cy="3880773"/>
          </a:xfrm>
        </p:spPr>
        <p:txBody>
          <a:bodyPr>
            <a:noAutofit/>
          </a:bodyPr>
          <a:lstStyle/>
          <a:p>
            <a:pPr>
              <a:spcBef>
                <a:spcPts val="300"/>
              </a:spcBef>
            </a:pPr>
            <a:r>
              <a:rPr lang="en-US" sz="3200" dirty="0">
                <a:latin typeface="Calibri" panose="020F0502020204030204" pitchFamily="34" charset="0"/>
                <a:cs typeface="Calibri" panose="020F0502020204030204" pitchFamily="34" charset="0"/>
              </a:rPr>
              <a:t>Step 3:</a:t>
            </a: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When the parent/guardian has access to the Funding Application, one of the first sections to complete is the Intent to Participate</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2">
              <a:spcBef>
                <a:spcPts val="300"/>
              </a:spcBef>
              <a:buFont typeface="Wingdings" panose="05000000000000000000" pitchFamily="2" charset="2"/>
              <a:buChar char="§"/>
            </a:pPr>
            <a:r>
              <a:rPr lang="en-US" sz="2600" dirty="0">
                <a:latin typeface="Calibri" panose="020F0502020204030204" pitchFamily="34" charset="0"/>
                <a:cs typeface="Calibri" panose="020F0502020204030204" pitchFamily="34" charset="0"/>
              </a:rPr>
              <a:t> There is no separate form for this step; it is included in the electronic Funding Application</a:t>
            </a:r>
          </a:p>
          <a:p>
            <a:pPr lvl="2">
              <a:spcBef>
                <a:spcPts val="300"/>
              </a:spcBef>
              <a:buFont typeface="Wingdings" panose="05000000000000000000" pitchFamily="2" charset="2"/>
              <a:buChar char="§"/>
            </a:pPr>
            <a:endParaRPr lang="en-US" sz="26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Read the information and click on the appropriate field to confirm the Intent to Participate</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149140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677334" y="1631544"/>
            <a:ext cx="8596668" cy="3880773"/>
          </a:xfrm>
        </p:spPr>
        <p:txBody>
          <a:bodyPr>
            <a:noAutofit/>
          </a:bodyPr>
          <a:lstStyle/>
          <a:p>
            <a:pPr marL="0" indent="0">
              <a:lnSpc>
                <a:spcPct val="100000"/>
              </a:lnSpc>
              <a:spcBef>
                <a:spcPts val="600"/>
              </a:spcBef>
              <a:buNone/>
            </a:pPr>
            <a:r>
              <a:rPr lang="en-US" sz="3200" dirty="0">
                <a:latin typeface="Calibri" panose="020F0502020204030204" pitchFamily="34" charset="0"/>
                <a:cs typeface="Calibri" panose="020F0502020204030204" pitchFamily="34" charset="0"/>
              </a:rPr>
              <a:t>Students in Grades 7 through 12:</a:t>
            </a:r>
          </a:p>
          <a:p>
            <a:pPr marL="461963" indent="-461963">
              <a:lnSpc>
                <a:spcPct val="100000"/>
              </a:lnSpc>
              <a:spcBef>
                <a:spcPts val="600"/>
              </a:spcBef>
            </a:pPr>
            <a:r>
              <a:rPr lang="en-US" sz="3200" dirty="0">
                <a:latin typeface="Calibri" panose="020F0502020204030204" pitchFamily="34" charset="0"/>
                <a:cs typeface="Calibri" panose="020F0502020204030204" pitchFamily="34" charset="0"/>
              </a:rPr>
              <a:t>Must be Ohio residents and</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Attend an Ohio secondary school (public or private) or </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Receive homeschooling instruction</a:t>
            </a:r>
          </a:p>
        </p:txBody>
      </p:sp>
      <p:pic>
        <p:nvPicPr>
          <p:cNvPr id="4" name="Picture 3"/>
          <p:cNvPicPr>
            <a:picLocks noChangeAspect="1"/>
          </p:cNvPicPr>
          <p:nvPr/>
        </p:nvPicPr>
        <p:blipFill>
          <a:blip r:embed="rId3"/>
          <a:stretch>
            <a:fillRect/>
          </a:stretch>
        </p:blipFill>
        <p:spPr>
          <a:xfrm>
            <a:off x="4310035" y="5730704"/>
            <a:ext cx="3571929" cy="632864"/>
          </a:xfrm>
          <a:prstGeom prst="rect">
            <a:avLst/>
          </a:prstGeom>
        </p:spPr>
      </p:pic>
    </p:spTree>
    <p:extLst>
      <p:ext uri="{BB962C8B-B14F-4D97-AF65-F5344CB8AC3E}">
        <p14:creationId xmlns:p14="http://schemas.microsoft.com/office/powerpoint/2010/main" val="200144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77334" y="1533572"/>
            <a:ext cx="8596668" cy="3880773"/>
          </a:xfrm>
        </p:spPr>
        <p:txBody>
          <a:bodyPr>
            <a:noAutofit/>
          </a:bodyPr>
          <a:lstStyle/>
          <a:p>
            <a:pPr>
              <a:spcBef>
                <a:spcPts val="300"/>
              </a:spcBef>
            </a:pPr>
            <a:endParaRPr lang="en-US" sz="32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Private school students/families must upload </a:t>
            </a:r>
            <a:r>
              <a:rPr lang="en-US" sz="2800" b="1" dirty="0">
                <a:latin typeface="Calibri" panose="020F0502020204030204" pitchFamily="34" charset="0"/>
                <a:cs typeface="Calibri" panose="020F0502020204030204" pitchFamily="34" charset="0"/>
              </a:rPr>
              <a:t>the college acceptance letter</a:t>
            </a:r>
            <a:r>
              <a:rPr lang="en-US" sz="2800" dirty="0">
                <a:latin typeface="Calibri" panose="020F0502020204030204" pitchFamily="34" charset="0"/>
                <a:cs typeface="Calibri" panose="020F0502020204030204" pitchFamily="34" charset="0"/>
              </a:rPr>
              <a:t> indicating that the student has been admitted to the college</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2">
              <a:spcBef>
                <a:spcPts val="3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 Apply early for admission in order to meet the final deadline of April 1, 2023</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120182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77334" y="1984241"/>
            <a:ext cx="8596668" cy="3880773"/>
          </a:xfrm>
        </p:spPr>
        <p:txBody>
          <a:bodyPr>
            <a:noAutofit/>
          </a:bodyPr>
          <a:lstStyle/>
          <a:p>
            <a:pPr>
              <a:spcBef>
                <a:spcPts val="300"/>
              </a:spcBef>
            </a:pPr>
            <a:r>
              <a:rPr lang="en-US" sz="3200" dirty="0">
                <a:latin typeface="Calibri" panose="020F0502020204030204" pitchFamily="34" charset="0"/>
                <a:cs typeface="Calibri" panose="020F0502020204030204" pitchFamily="34" charset="0"/>
              </a:rPr>
              <a:t>Step 4:</a:t>
            </a: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Complete all sections of the Funding Application and upload the required documents</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Click on “Submit” when the application is finished</a:t>
            </a:r>
          </a:p>
          <a:p>
            <a:pPr marL="324000" lvl="1" indent="0">
              <a:spcBef>
                <a:spcPts val="300"/>
              </a:spcBef>
              <a:buNone/>
            </a:pP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426667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77334" y="1611949"/>
            <a:ext cx="8596668" cy="3880773"/>
          </a:xfrm>
        </p:spPr>
        <p:txBody>
          <a:bodyPr>
            <a:noAutofit/>
          </a:bodyPr>
          <a:lstStyle/>
          <a:p>
            <a:pPr>
              <a:spcBef>
                <a:spcPts val="300"/>
              </a:spcBef>
            </a:pPr>
            <a:r>
              <a:rPr lang="en-US" sz="3000" dirty="0">
                <a:latin typeface="Calibri" panose="020F0502020204030204" pitchFamily="34" charset="0"/>
                <a:cs typeface="Calibri" panose="020F0502020204030204" pitchFamily="34" charset="0"/>
              </a:rPr>
              <a:t>Step 4 (continued):</a:t>
            </a: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The deadline for submitting the application is April 1, 2023</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You will receive an email confirmation that you have successfully submitted the application</a:t>
            </a: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No exceptions to the deadline are available</a:t>
            </a:r>
          </a:p>
          <a:p>
            <a:pPr marL="324000" lvl="1" indent="0">
              <a:spcBef>
                <a:spcPts val="300"/>
              </a:spcBef>
              <a:buNone/>
            </a:pP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316556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27017" y="1319349"/>
            <a:ext cx="9392194" cy="4137816"/>
          </a:xfrm>
        </p:spPr>
        <p:txBody>
          <a:bodyPr>
            <a:noAutofit/>
          </a:bodyPr>
          <a:lstStyle/>
          <a:p>
            <a:pPr>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If parents have any difficulties with the Funding Application, contact </a:t>
            </a:r>
            <a:r>
              <a:rPr lang="en-US" sz="2800" dirty="0">
                <a:latin typeface="Calibri" panose="020F0502020204030204" pitchFamily="34" charset="0"/>
                <a:cs typeface="Calibri" panose="020F0502020204030204" pitchFamily="34" charset="0"/>
                <a:hlinkClick r:id="rId3"/>
              </a:rPr>
              <a:t>ccp@education.ohio.gov</a:t>
            </a:r>
            <a:r>
              <a:rPr lang="en-US" sz="2800" dirty="0">
                <a:latin typeface="Calibri" panose="020F0502020204030204" pitchFamily="34" charset="0"/>
                <a:cs typeface="Calibri" panose="020F0502020204030204" pitchFamily="34" charset="0"/>
              </a:rPr>
              <a:t> for assistance as quickly as possible</a:t>
            </a:r>
          </a:p>
          <a:p>
            <a:pPr>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Keep in mind that many families will be applying and possibly seeking assistance – Apply early! </a:t>
            </a:r>
            <a:endParaRPr lang="en-US" sz="30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200" dirty="0">
                <a:latin typeface="Calibri" panose="020F0502020204030204" pitchFamily="34" charset="0"/>
                <a:cs typeface="Calibri" panose="020F0502020204030204" pitchFamily="34" charset="0"/>
              </a:rPr>
              <a:t> Remember the Funding Application will be available in early February and the deadline is April 1, 2023</a:t>
            </a:r>
          </a:p>
          <a:p>
            <a:pPr lvl="1">
              <a:spcBef>
                <a:spcPts val="300"/>
              </a:spcBef>
              <a:buFont typeface="Wingdings" panose="05000000000000000000" pitchFamily="2" charset="2"/>
              <a:buChar char="§"/>
            </a:pPr>
            <a:r>
              <a:rPr lang="en-US" sz="2200" dirty="0">
                <a:latin typeface="Calibri" panose="020F0502020204030204" pitchFamily="34" charset="0"/>
                <a:cs typeface="Calibri" panose="020F0502020204030204" pitchFamily="34" charset="0"/>
              </a:rPr>
              <a:t> Check the website for information: </a:t>
            </a:r>
            <a:r>
              <a:rPr lang="en-US" sz="2200" dirty="0">
                <a:latin typeface="Calibri" panose="020F0502020204030204" pitchFamily="34" charset="0"/>
                <a:cs typeface="Calibri" panose="020F0502020204030204" pitchFamily="34" charset="0"/>
                <a:hlinkClick r:id="rId4"/>
              </a:rPr>
              <a:t>https://highered.ohio.gov/initiatives/access-acceleration/college-credit-plus/students-families</a:t>
            </a:r>
            <a:endParaRPr lang="en-US" sz="22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3647218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we apply for funding?</a:t>
            </a:r>
          </a:p>
        </p:txBody>
      </p:sp>
      <p:sp>
        <p:nvSpPr>
          <p:cNvPr id="7" name="Content Placeholder 6"/>
          <p:cNvSpPr>
            <a:spLocks noGrp="1"/>
          </p:cNvSpPr>
          <p:nvPr>
            <p:ph idx="1"/>
          </p:nvPr>
        </p:nvSpPr>
        <p:spPr>
          <a:xfrm>
            <a:off x="677334" y="1585823"/>
            <a:ext cx="8596668" cy="3880773"/>
          </a:xfrm>
        </p:spPr>
        <p:txBody>
          <a:bodyPr>
            <a:noAutofit/>
          </a:bodyPr>
          <a:lstStyle/>
          <a:p>
            <a:pPr>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Approximately five weeks after the deadline, “Credit Hour” funds will be awarded to families with completed applications</a:t>
            </a:r>
          </a:p>
          <a:p>
            <a:pPr>
              <a:spcBef>
                <a:spcPts val="300"/>
              </a:spcBef>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lvl="1">
              <a:spcBef>
                <a:spcPts val="3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 The number of “Credit Hours” a student is awarded is the maximum in which a student can enroll with state funds</a:t>
            </a:r>
          </a:p>
          <a:p>
            <a:pPr lvl="1">
              <a:spcBef>
                <a:spcPts val="300"/>
              </a:spcBef>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 Families will be instructed to log into the OH|ID portal and the application to download a Funding Award Letter</a:t>
            </a:r>
          </a:p>
          <a:p>
            <a:pPr>
              <a:spcBef>
                <a:spcPts val="300"/>
              </a:spcBef>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a:spcBef>
                <a:spcPts val="3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 Families should provide that letter to the college</a:t>
            </a:r>
          </a:p>
        </p:txBody>
      </p:sp>
      <p:pic>
        <p:nvPicPr>
          <p:cNvPr id="4" name="Picture 3"/>
          <p:cNvPicPr>
            <a:picLocks noChangeAspect="1"/>
          </p:cNvPicPr>
          <p:nvPr/>
        </p:nvPicPr>
        <p:blipFill>
          <a:blip r:embed="rId3"/>
          <a:stretch>
            <a:fillRect/>
          </a:stretch>
        </p:blipFill>
        <p:spPr>
          <a:xfrm>
            <a:off x="4310034" y="6188662"/>
            <a:ext cx="3571929" cy="632864"/>
          </a:xfrm>
          <a:prstGeom prst="rect">
            <a:avLst/>
          </a:prstGeom>
        </p:spPr>
      </p:pic>
    </p:spTree>
    <p:extLst>
      <p:ext uri="{BB962C8B-B14F-4D97-AF65-F5344CB8AC3E}">
        <p14:creationId xmlns:p14="http://schemas.microsoft.com/office/powerpoint/2010/main" val="895242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a:xfrm>
            <a:off x="677334" y="2036492"/>
            <a:ext cx="8596668" cy="3880773"/>
          </a:xfrm>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Tests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Tests are sometimes given weekly or at the end of the chapter</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Tests are generally fewer in number and cover more material</a:t>
            </a:r>
          </a:p>
        </p:txBody>
      </p:sp>
      <p:pic>
        <p:nvPicPr>
          <p:cNvPr id="4" name="Picture 3"/>
          <p:cNvPicPr>
            <a:picLocks noChangeAspect="1"/>
          </p:cNvPicPr>
          <p:nvPr/>
        </p:nvPicPr>
        <p:blipFill>
          <a:blip r:embed="rId3"/>
          <a:stretch>
            <a:fillRect/>
          </a:stretch>
        </p:blipFill>
        <p:spPr>
          <a:xfrm>
            <a:off x="4310034" y="6192174"/>
            <a:ext cx="3571929" cy="632864"/>
          </a:xfrm>
          <a:prstGeom prst="rect">
            <a:avLst/>
          </a:prstGeom>
        </p:spPr>
      </p:pic>
    </p:spTree>
    <p:extLst>
      <p:ext uri="{BB962C8B-B14F-4D97-AF65-F5344CB8AC3E}">
        <p14:creationId xmlns:p14="http://schemas.microsoft.com/office/powerpoint/2010/main" val="2716669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a:xfrm>
            <a:off x="677334" y="2003834"/>
            <a:ext cx="8596668" cy="3880773"/>
          </a:xfrm>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Study Time</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Required homework ranges between 1 to 3 hours per day</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Standard rule of 2 to 3 hours of homework for every hour spent in class (3 to 5 hours per day)</a:t>
            </a:r>
          </a:p>
        </p:txBody>
      </p:sp>
      <p:pic>
        <p:nvPicPr>
          <p:cNvPr id="4" name="Picture 3"/>
          <p:cNvPicPr>
            <a:picLocks noChangeAspect="1"/>
          </p:cNvPicPr>
          <p:nvPr/>
        </p:nvPicPr>
        <p:blipFill>
          <a:blip r:embed="rId3"/>
          <a:stretch>
            <a:fillRect/>
          </a:stretch>
        </p:blipFill>
        <p:spPr>
          <a:xfrm>
            <a:off x="4310034" y="6182649"/>
            <a:ext cx="3571929" cy="632864"/>
          </a:xfrm>
          <a:prstGeom prst="rect">
            <a:avLst/>
          </a:prstGeom>
        </p:spPr>
      </p:pic>
    </p:spTree>
    <p:extLst>
      <p:ext uri="{BB962C8B-B14F-4D97-AF65-F5344CB8AC3E}">
        <p14:creationId xmlns:p14="http://schemas.microsoft.com/office/powerpoint/2010/main" val="3498980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Knowledge Acquisition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Information provided mostly in-class. Out-of-class research is minimal</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Coursework will generally require more independent thinking, longer writing assignments, and out-of-class research</a:t>
            </a:r>
          </a:p>
        </p:txBody>
      </p:sp>
      <p:pic>
        <p:nvPicPr>
          <p:cNvPr id="4" name="Picture 3"/>
          <p:cNvPicPr>
            <a:picLocks noChangeAspect="1"/>
          </p:cNvPicPr>
          <p:nvPr/>
        </p:nvPicPr>
        <p:blipFill>
          <a:blip r:embed="rId3"/>
          <a:stretch>
            <a:fillRect/>
          </a:stretch>
        </p:blipFill>
        <p:spPr>
          <a:xfrm>
            <a:off x="4310035" y="6199736"/>
            <a:ext cx="3571929" cy="632864"/>
          </a:xfrm>
          <a:prstGeom prst="rect">
            <a:avLst/>
          </a:prstGeom>
        </p:spPr>
      </p:pic>
    </p:spTree>
    <p:extLst>
      <p:ext uri="{BB962C8B-B14F-4D97-AF65-F5344CB8AC3E}">
        <p14:creationId xmlns:p14="http://schemas.microsoft.com/office/powerpoint/2010/main" val="162750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a:xfrm>
            <a:off x="677334" y="2029960"/>
            <a:ext cx="8596668" cy="3880773"/>
          </a:xfrm>
        </p:spPr>
        <p:txBody>
          <a:bodyPr>
            <a:no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Grades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Numerous quizzes, tests, and homework assignments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Few tests and fewer, if any, homework assignments will be used to determine final grades</a:t>
            </a:r>
          </a:p>
        </p:txBody>
      </p:sp>
      <p:pic>
        <p:nvPicPr>
          <p:cNvPr id="4" name="Picture 3"/>
          <p:cNvPicPr>
            <a:picLocks noChangeAspect="1"/>
          </p:cNvPicPr>
          <p:nvPr/>
        </p:nvPicPr>
        <p:blipFill>
          <a:blip r:embed="rId3"/>
          <a:stretch>
            <a:fillRect/>
          </a:stretch>
        </p:blipFill>
        <p:spPr>
          <a:xfrm>
            <a:off x="4310035" y="6168544"/>
            <a:ext cx="3571929" cy="632864"/>
          </a:xfrm>
          <a:prstGeom prst="rect">
            <a:avLst/>
          </a:prstGeom>
        </p:spPr>
      </p:pic>
    </p:spTree>
    <p:extLst>
      <p:ext uri="{BB962C8B-B14F-4D97-AF65-F5344CB8AC3E}">
        <p14:creationId xmlns:p14="http://schemas.microsoft.com/office/powerpoint/2010/main" val="1640836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a:xfrm>
            <a:off x="677334" y="1930400"/>
            <a:ext cx="8596668" cy="3880773"/>
          </a:xfrm>
        </p:spPr>
        <p:txBody>
          <a:bodyPr>
            <a:normAutofit lnSpcReduction="10000"/>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Role of Parents</a:t>
            </a: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High School: Parents are strong advocates working closely with teachers and counselors</a:t>
            </a:r>
          </a:p>
          <a:p>
            <a:pPr>
              <a:lnSpc>
                <a:spcPct val="100000"/>
              </a:lnSpc>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College: Parent serves as a mentor and support for the student; the college views the student as independent decision-maker</a:t>
            </a: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College: The Family Education Rights and Privacy Act (FERPA) protects student education records</a:t>
            </a:r>
          </a:p>
        </p:txBody>
      </p:sp>
      <p:pic>
        <p:nvPicPr>
          <p:cNvPr id="4" name="Picture 3"/>
          <p:cNvPicPr>
            <a:picLocks noChangeAspect="1"/>
          </p:cNvPicPr>
          <p:nvPr/>
        </p:nvPicPr>
        <p:blipFill>
          <a:blip r:embed="rId3"/>
          <a:stretch>
            <a:fillRect/>
          </a:stretch>
        </p:blipFill>
        <p:spPr>
          <a:xfrm>
            <a:off x="4310034" y="6181244"/>
            <a:ext cx="3571929" cy="632864"/>
          </a:xfrm>
          <a:prstGeom prst="rect">
            <a:avLst/>
          </a:prstGeom>
        </p:spPr>
      </p:pic>
    </p:spTree>
    <p:extLst>
      <p:ext uri="{BB962C8B-B14F-4D97-AF65-F5344CB8AC3E}">
        <p14:creationId xmlns:p14="http://schemas.microsoft.com/office/powerpoint/2010/main" val="148356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729586" y="1709920"/>
            <a:ext cx="8596668" cy="3880773"/>
          </a:xfrm>
        </p:spPr>
        <p:txBody>
          <a:bodyPr>
            <a:noAutofit/>
          </a:bodyPr>
          <a:lstStyle/>
          <a:p>
            <a:pPr marL="0" indent="0">
              <a:lnSpc>
                <a:spcPct val="100000"/>
              </a:lnSpc>
              <a:spcBef>
                <a:spcPts val="600"/>
              </a:spcBef>
              <a:buNone/>
            </a:pPr>
            <a:r>
              <a:rPr lang="en-US" sz="3200" dirty="0">
                <a:latin typeface="Calibri" panose="020F0502020204030204" pitchFamily="34" charset="0"/>
                <a:cs typeface="Calibri" panose="020F0502020204030204" pitchFamily="34" charset="0"/>
              </a:rPr>
              <a:t>Students in Grades 7 through 12:</a:t>
            </a:r>
          </a:p>
          <a:p>
            <a:pPr marL="461963" indent="-461963">
              <a:spcBef>
                <a:spcPts val="600"/>
              </a:spcBef>
            </a:pPr>
            <a:r>
              <a:rPr lang="en-US" sz="3200" dirty="0">
                <a:latin typeface="Calibri" panose="020F0502020204030204" pitchFamily="34" charset="0"/>
                <a:cs typeface="Calibri" panose="020F0502020204030204" pitchFamily="34" charset="0"/>
              </a:rPr>
              <a:t>May apply to any Ohio public college or participating Ohio private college (or approved out-of-state college)</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May apply to multiple colleges</a:t>
            </a:r>
          </a:p>
          <a:p>
            <a:pPr marL="785963" lvl="1" indent="-461963">
              <a:spcBef>
                <a:spcPts val="6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May attend multiple colleges</a:t>
            </a:r>
          </a:p>
        </p:txBody>
      </p:sp>
      <p:pic>
        <p:nvPicPr>
          <p:cNvPr id="4" name="Picture 3"/>
          <p:cNvPicPr>
            <a:picLocks noChangeAspect="1"/>
          </p:cNvPicPr>
          <p:nvPr/>
        </p:nvPicPr>
        <p:blipFill>
          <a:blip r:embed="rId3"/>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899653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differences between high school &amp; college?</a:t>
            </a:r>
          </a:p>
        </p:txBody>
      </p:sp>
      <p:sp>
        <p:nvSpPr>
          <p:cNvPr id="7" name="Content Placeholder 6"/>
          <p:cNvSpPr>
            <a:spLocks noGrp="1"/>
          </p:cNvSpPr>
          <p:nvPr>
            <p:ph idx="1"/>
          </p:nvPr>
        </p:nvSpPr>
        <p:spPr/>
        <p:txBody>
          <a:bodyPr>
            <a:normAutofit fontScale="85000" lnSpcReduction="10000"/>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Accommodations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Parents and students work with high school staff to determine what assistance or accommodations can be made for students with IEPs or 504 plans. </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Students must work directly with college staff to determine if accommodations are needed. IEPs and 504 plans may or may not be included in the discussions.</a:t>
            </a:r>
          </a:p>
        </p:txBody>
      </p:sp>
      <p:pic>
        <p:nvPicPr>
          <p:cNvPr id="4" name="Picture 3"/>
          <p:cNvPicPr>
            <a:picLocks noChangeAspect="1"/>
          </p:cNvPicPr>
          <p:nvPr/>
        </p:nvPicPr>
        <p:blipFill>
          <a:blip r:embed="rId3"/>
          <a:stretch>
            <a:fillRect/>
          </a:stretch>
        </p:blipFill>
        <p:spPr>
          <a:xfrm>
            <a:off x="4310034" y="6181244"/>
            <a:ext cx="3571929" cy="632864"/>
          </a:xfrm>
          <a:prstGeom prst="rect">
            <a:avLst/>
          </a:prstGeom>
        </p:spPr>
      </p:pic>
    </p:spTree>
    <p:extLst>
      <p:ext uri="{BB962C8B-B14F-4D97-AF65-F5344CB8AC3E}">
        <p14:creationId xmlns:p14="http://schemas.microsoft.com/office/powerpoint/2010/main" val="3996113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benefits of participating in College Credit Plus?</a:t>
            </a:r>
          </a:p>
        </p:txBody>
      </p:sp>
      <p:sp>
        <p:nvSpPr>
          <p:cNvPr id="7" name="Content Placeholder 6"/>
          <p:cNvSpPr>
            <a:spLocks noGrp="1"/>
          </p:cNvSpPr>
          <p:nvPr>
            <p:ph idx="1"/>
          </p:nvPr>
        </p:nvSpPr>
        <p:spPr>
          <a:xfrm>
            <a:off x="677334" y="1930400"/>
            <a:ext cx="8596668" cy="3880773"/>
          </a:xfrm>
        </p:spPr>
        <p:txBody>
          <a:bodyPr>
            <a:normAutofit lnSpcReduction="10000"/>
          </a:bodyPr>
          <a:lstStyle/>
          <a:p>
            <a:pPr marL="0" indent="0">
              <a:lnSpc>
                <a:spcPct val="100000"/>
              </a:lnSpc>
              <a:spcBef>
                <a:spcPts val="300"/>
              </a:spcBef>
              <a:buNone/>
            </a:pPr>
            <a:r>
              <a:rPr lang="en-US" sz="3600" dirty="0">
                <a:latin typeface="Calibri" panose="020F0502020204030204" pitchFamily="34" charset="0"/>
                <a:cs typeface="Calibri" panose="020F0502020204030204" pitchFamily="34" charset="0"/>
              </a:rPr>
              <a:t>Students can: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Earn high school and college credits at the same time</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Get a “head start” on career planning and degree or certificate completion</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Experience college early to understand the expectations of college life</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Save tuition and textbook costs</a:t>
            </a:r>
          </a:p>
        </p:txBody>
      </p:sp>
      <p:pic>
        <p:nvPicPr>
          <p:cNvPr id="4" name="Picture 3"/>
          <p:cNvPicPr>
            <a:picLocks noChangeAspect="1"/>
          </p:cNvPicPr>
          <p:nvPr/>
        </p:nvPicPr>
        <p:blipFill>
          <a:blip r:embed="rId3"/>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62973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consequences of underperforming?</a:t>
            </a:r>
          </a:p>
        </p:txBody>
      </p:sp>
      <p:sp>
        <p:nvSpPr>
          <p:cNvPr id="7" name="Content Placeholder 6"/>
          <p:cNvSpPr>
            <a:spLocks noGrp="1"/>
          </p:cNvSpPr>
          <p:nvPr>
            <p:ph idx="1"/>
          </p:nvPr>
        </p:nvSpPr>
        <p:spPr/>
        <p:txBody>
          <a:bodyPr>
            <a:normAutofit fontScale="92500" lnSpcReduction="200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do not earn a passing grade or if they withdraw too late from college courses, the district may require students/ families* to reimburse the tuition that the district had paid </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The grades that students earn will be on the students’ college transcripts permanently</a:t>
            </a:r>
          </a:p>
          <a:p>
            <a:pPr marL="457200" indent="-457200">
              <a:lnSpc>
                <a:spcPct val="100000"/>
              </a:lnSpc>
              <a:spcBef>
                <a:spcPts val="300"/>
              </a:spcBef>
            </a:pPr>
            <a:endParaRPr lang="en-US" sz="3200" dirty="0">
              <a:latin typeface="Calibri" panose="020F0502020204030204" pitchFamily="34" charset="0"/>
              <a:cs typeface="Calibri" panose="020F0502020204030204" pitchFamily="34" charset="0"/>
            </a:endParaRPr>
          </a:p>
          <a:p>
            <a:pPr marL="0" indent="0">
              <a:lnSpc>
                <a:spcPct val="100000"/>
              </a:lnSpc>
              <a:spcBef>
                <a:spcPts val="300"/>
              </a:spcBef>
              <a:buNone/>
            </a:pPr>
            <a:r>
              <a:rPr lang="en-US" sz="2000" dirty="0">
                <a:latin typeface="Calibri" panose="020F0502020204030204" pitchFamily="34" charset="0"/>
                <a:cs typeface="Calibri" panose="020F0502020204030204" pitchFamily="34" charset="0"/>
              </a:rPr>
              <a:t>*If a student is considered “economically disadvantaged,” a school may not seek reimbursement</a:t>
            </a:r>
          </a:p>
        </p:txBody>
      </p:sp>
      <p:pic>
        <p:nvPicPr>
          <p:cNvPr id="4" name="Picture 3"/>
          <p:cNvPicPr>
            <a:picLocks noChangeAspect="1"/>
          </p:cNvPicPr>
          <p:nvPr/>
        </p:nvPicPr>
        <p:blipFill>
          <a:blip r:embed="rId3"/>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1940442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consequences of underperforming?</a:t>
            </a:r>
          </a:p>
        </p:txBody>
      </p:sp>
      <p:sp>
        <p:nvSpPr>
          <p:cNvPr id="7" name="Content Placeholder 6"/>
          <p:cNvSpPr>
            <a:spLocks noGrp="1"/>
          </p:cNvSpPr>
          <p:nvPr>
            <p:ph idx="1"/>
          </p:nvPr>
        </p:nvSpPr>
        <p:spPr/>
        <p:txBody>
          <a:bodyPr>
            <a:norm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fail or withdraw often, future financial aid may be also impacted negatively </a:t>
            </a:r>
          </a:p>
          <a:p>
            <a:pPr marL="781200" lvl="1" indent="-457200">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For more information, contact the college’s financial aid office for details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perform poorly, they may be placed CCP Probation, CCP Dismissal or on academic probation or dismissal by the college</a:t>
            </a:r>
          </a:p>
        </p:txBody>
      </p:sp>
      <p:pic>
        <p:nvPicPr>
          <p:cNvPr id="4" name="Picture 3"/>
          <p:cNvPicPr>
            <a:picLocks noChangeAspect="1"/>
          </p:cNvPicPr>
          <p:nvPr/>
        </p:nvPicPr>
        <p:blipFill>
          <a:blip r:embed="rId3"/>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1898036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College Credit Plus Probation</a:t>
            </a:r>
          </a:p>
          <a:p>
            <a:pPr marL="457200" indent="-457200">
              <a:lnSpc>
                <a:spcPct val="100000"/>
              </a:lnSpc>
              <a:spcBef>
                <a:spcPts val="300"/>
              </a:spcBef>
            </a:pPr>
            <a:r>
              <a:rPr lang="en-US" sz="3200" dirty="0">
                <a:latin typeface="Calibri" panose="020F0502020204030204" pitchFamily="34" charset="0"/>
                <a:cs typeface="Calibri" panose="020F0502020204030204" pitchFamily="34" charset="0"/>
              </a:rPr>
              <a:t>A student will be placed on CCP probation if he or she </a:t>
            </a:r>
            <a:r>
              <a:rPr lang="en-US" sz="3200" b="1" dirty="0">
                <a:latin typeface="Calibri" panose="020F0502020204030204" pitchFamily="34" charset="0"/>
                <a:cs typeface="Calibri" panose="020F0502020204030204" pitchFamily="34" charset="0"/>
              </a:rPr>
              <a:t>earns less than a cumulative 2.0 GPA </a:t>
            </a:r>
            <a:r>
              <a:rPr lang="en-US" sz="3200" dirty="0">
                <a:latin typeface="Calibri" panose="020F0502020204030204" pitchFamily="34" charset="0"/>
                <a:cs typeface="Calibri" panose="020F0502020204030204" pitchFamily="34" charset="0"/>
              </a:rPr>
              <a:t>in CCP courses or withdraws from 2 or more courses in one academic term</a:t>
            </a:r>
          </a:p>
        </p:txBody>
      </p:sp>
      <p:pic>
        <p:nvPicPr>
          <p:cNvPr id="4" name="Picture 3"/>
          <p:cNvPicPr>
            <a:picLocks noChangeAspect="1"/>
          </p:cNvPicPr>
          <p:nvPr/>
        </p:nvPicPr>
        <p:blipFill>
          <a:blip r:embed="rId3"/>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537293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a:xfrm>
            <a:off x="677334" y="1638075"/>
            <a:ext cx="8596668" cy="3880773"/>
          </a:xfrm>
        </p:spPr>
        <p:txBody>
          <a:bodyPr>
            <a:normAutofit/>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While on CCP Probation, the student: </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May only enroll in one College Credit Plus course for one college term (semester or quarter)</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May not enroll in a college course in the same subject in which student previously earned D, F, NC grade (or equivalent grade)</a:t>
            </a:r>
          </a:p>
        </p:txBody>
      </p:sp>
      <p:pic>
        <p:nvPicPr>
          <p:cNvPr id="4" name="Picture 3"/>
          <p:cNvPicPr>
            <a:picLocks noChangeAspect="1"/>
          </p:cNvPicPr>
          <p:nvPr/>
        </p:nvPicPr>
        <p:blipFill>
          <a:blip r:embed="rId3"/>
          <a:stretch>
            <a:fillRect/>
          </a:stretch>
        </p:blipFill>
        <p:spPr>
          <a:xfrm>
            <a:off x="4310035" y="6181244"/>
            <a:ext cx="3571929" cy="632864"/>
          </a:xfrm>
          <a:prstGeom prst="rect">
            <a:avLst/>
          </a:prstGeom>
        </p:spPr>
      </p:pic>
    </p:spTree>
    <p:extLst>
      <p:ext uri="{BB962C8B-B14F-4D97-AF65-F5344CB8AC3E}">
        <p14:creationId xmlns:p14="http://schemas.microsoft.com/office/powerpoint/2010/main" val="2570552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a:xfrm>
            <a:off x="677334" y="1644607"/>
            <a:ext cx="8596668" cy="3880773"/>
          </a:xfrm>
        </p:spPr>
        <p:txBody>
          <a:bodyPr>
            <a:normAutofit fontScale="92500" lnSpcReduction="10000"/>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CCP Dismissal</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If students on CCP probation do not increase their CCP GPA to a 2.0 or above during the probation term, they will be placed on CCP Dismissal</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While on CCP Dismissal, students may not enroll in any College Credit Plus courses</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 student can request (appeal) to be reinstated in the program</a:t>
            </a:r>
          </a:p>
        </p:txBody>
      </p:sp>
      <p:pic>
        <p:nvPicPr>
          <p:cNvPr id="4" name="Picture 3"/>
          <p:cNvPicPr>
            <a:picLocks noChangeAspect="1"/>
          </p:cNvPicPr>
          <p:nvPr/>
        </p:nvPicPr>
        <p:blipFill>
          <a:blip r:embed="rId3"/>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2510573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Underperforming Student Rules</a:t>
            </a:r>
          </a:p>
        </p:txBody>
      </p:sp>
      <p:sp>
        <p:nvSpPr>
          <p:cNvPr id="7" name="Content Placeholder 6"/>
          <p:cNvSpPr>
            <a:spLocks noGrp="1"/>
          </p:cNvSpPr>
          <p:nvPr>
            <p:ph idx="1"/>
          </p:nvPr>
        </p:nvSpPr>
        <p:spPr>
          <a:xfrm>
            <a:off x="677334" y="1703389"/>
            <a:ext cx="8596668" cy="3880773"/>
          </a:xfrm>
        </p:spPr>
        <p:txBody>
          <a:bodyPr>
            <a:normAutofit fontScale="77500" lnSpcReduction="20000"/>
          </a:bodyPr>
          <a:lstStyle/>
          <a:p>
            <a:pPr marL="0" indent="0">
              <a:lnSpc>
                <a:spcPct val="100000"/>
              </a:lnSpc>
              <a:spcBef>
                <a:spcPts val="300"/>
              </a:spcBef>
              <a:buNone/>
            </a:pPr>
            <a:r>
              <a:rPr lang="en-US" sz="3600" b="1" dirty="0">
                <a:latin typeface="Calibri" panose="020F0502020204030204" pitchFamily="34" charset="0"/>
                <a:cs typeface="Calibri" panose="020F0502020204030204" pitchFamily="34" charset="0"/>
              </a:rPr>
              <a:t>CCP Probation &amp; Dismissal Appeals</a:t>
            </a:r>
          </a:p>
          <a:p>
            <a:pPr>
              <a:lnSpc>
                <a:spcPct val="100000"/>
              </a:lnSpc>
              <a:spcBef>
                <a:spcPts val="300"/>
              </a:spcBef>
              <a:buFont typeface="Wingdings" panose="05000000000000000000" pitchFamily="2" charset="2"/>
              <a:buChar char="§"/>
            </a:pPr>
            <a:r>
              <a:rPr lang="en-US" sz="3200" b="1" dirty="0">
                <a:latin typeface="Calibri" panose="020F0502020204030204" pitchFamily="34" charset="0"/>
                <a:cs typeface="Calibri" panose="020F0502020204030204" pitchFamily="34" charset="0"/>
              </a:rPr>
              <a:t> CCP Probation</a:t>
            </a:r>
            <a:r>
              <a:rPr lang="en-US" sz="3200" dirty="0">
                <a:latin typeface="Calibri" panose="020F0502020204030204" pitchFamily="34" charset="0"/>
                <a:cs typeface="Calibri" panose="020F0502020204030204" pitchFamily="34" charset="0"/>
              </a:rPr>
              <a:t>: Student may appeal to take a course in the same subject in which he or she previously earned a D, F, or received no credit</a:t>
            </a:r>
          </a:p>
          <a:p>
            <a:pPr>
              <a:lnSpc>
                <a:spcPct val="100000"/>
              </a:lnSpc>
              <a:spcBef>
                <a:spcPts val="300"/>
              </a:spcBef>
              <a:buFont typeface="Wingdings" panose="05000000000000000000" pitchFamily="2" charset="2"/>
              <a:buChar char="§"/>
            </a:pPr>
            <a:r>
              <a:rPr lang="en-US" sz="3200" b="1" dirty="0">
                <a:latin typeface="Calibri" panose="020F0502020204030204" pitchFamily="34" charset="0"/>
                <a:cs typeface="Calibri" panose="020F0502020204030204" pitchFamily="34" charset="0"/>
              </a:rPr>
              <a:t> CCP Dismissal</a:t>
            </a:r>
            <a:r>
              <a:rPr lang="en-US" sz="3200" dirty="0">
                <a:latin typeface="Calibri" panose="020F0502020204030204" pitchFamily="34" charset="0"/>
                <a:cs typeface="Calibri" panose="020F0502020204030204" pitchFamily="34" charset="0"/>
              </a:rPr>
              <a:t>: Within 5 days of being dismissed, the student may submit an appeal to the secondary school to appeal CCP Dismissal or the student may appeal at the end of the CCP Dismissal semester</a:t>
            </a:r>
          </a:p>
          <a:p>
            <a:pPr marL="457200" indent="-457200">
              <a:lnSpc>
                <a:spcPct val="100000"/>
              </a:lnSpc>
              <a:spcBef>
                <a:spcPts val="300"/>
              </a:spcBef>
            </a:pPr>
            <a:endParaRPr lang="en-US" sz="3200" dirty="0">
              <a:latin typeface="Calibri" panose="020F0502020204030204" pitchFamily="34" charset="0"/>
              <a:cs typeface="Calibri" panose="020F0502020204030204" pitchFamily="34" charset="0"/>
            </a:endParaRPr>
          </a:p>
          <a:p>
            <a:pPr marL="457200" indent="-457200">
              <a:lnSpc>
                <a:spcPct val="100000"/>
              </a:lnSpc>
              <a:spcBef>
                <a:spcPts val="300"/>
              </a:spcBef>
            </a:pPr>
            <a:r>
              <a:rPr lang="en-US" sz="3200" b="1" i="1" dirty="0">
                <a:latin typeface="Calibri" panose="020F0502020204030204" pitchFamily="34" charset="0"/>
                <a:cs typeface="Calibri" panose="020F0502020204030204" pitchFamily="34" charset="0"/>
              </a:rPr>
              <a:t>Each school must have a policy describing the process for appeals</a:t>
            </a:r>
          </a:p>
        </p:txBody>
      </p:sp>
      <p:pic>
        <p:nvPicPr>
          <p:cNvPr id="4" name="Picture 3"/>
          <p:cNvPicPr>
            <a:picLocks noChangeAspect="1"/>
          </p:cNvPicPr>
          <p:nvPr/>
        </p:nvPicPr>
        <p:blipFill>
          <a:blip r:embed="rId3"/>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825719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581192" y="2180496"/>
            <a:ext cx="11029615" cy="3774255"/>
          </a:xfrm>
        </p:spPr>
        <p:txBody>
          <a:bodyPr>
            <a:normAutofit fontScale="85000" lnSpcReduction="200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At public colleges or universities, there will be no cost to the students/families for tuition, required fees, and books</a:t>
            </a:r>
          </a:p>
          <a:p>
            <a:pPr marL="781200" lvl="1" indent="-457200">
              <a:spcBef>
                <a:spcPts val="300"/>
              </a:spcBef>
            </a:pPr>
            <a:endParaRPr lang="en-US" sz="3200" dirty="0">
              <a:latin typeface="Calibri" panose="020F0502020204030204" pitchFamily="34" charset="0"/>
              <a:cs typeface="Calibri" panose="020F0502020204030204" pitchFamily="34" charset="0"/>
            </a:endParaRPr>
          </a:p>
          <a:p>
            <a:pPr marL="324000" lvl="1" indent="0">
              <a:spcBef>
                <a:spcPts val="300"/>
              </a:spcBef>
              <a:buNone/>
            </a:pPr>
            <a:r>
              <a:rPr lang="en-US" sz="3200" dirty="0">
                <a:latin typeface="Calibri" panose="020F0502020204030204" pitchFamily="34" charset="0"/>
                <a:cs typeface="Calibri" panose="020F0502020204030204" pitchFamily="34" charset="0"/>
              </a:rPr>
              <a:t>Reminders:</a:t>
            </a:r>
          </a:p>
          <a:p>
            <a:pPr marL="781200" lvl="1" indent="-457200">
              <a:spcBef>
                <a:spcPts val="300"/>
              </a:spcBef>
            </a:pPr>
            <a:r>
              <a:rPr lang="en-US" sz="3200" dirty="0">
                <a:latin typeface="Calibri" panose="020F0502020204030204" pitchFamily="34" charset="0"/>
                <a:cs typeface="Calibri" panose="020F0502020204030204" pitchFamily="34" charset="0"/>
              </a:rPr>
              <a:t>Private school families must apply for state funding</a:t>
            </a:r>
          </a:p>
          <a:p>
            <a:pPr marL="781200" lvl="1" indent="-457200">
              <a:spcBef>
                <a:spcPts val="300"/>
              </a:spcBef>
            </a:pPr>
            <a:r>
              <a:rPr lang="en-US" sz="3200" dirty="0">
                <a:latin typeface="Calibri" panose="020F0502020204030204" pitchFamily="34" charset="0"/>
                <a:cs typeface="Calibri" panose="020F0502020204030204" pitchFamily="34" charset="0"/>
              </a:rPr>
              <a:t>Any course that exceeds the state funding is the financial responsibility of the family</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Some optional expenses are the responsibility of the student/ family </a:t>
            </a:r>
            <a:r>
              <a:rPr lang="en-US" sz="2800" i="1" dirty="0">
                <a:latin typeface="Calibri" panose="020F0502020204030204" pitchFamily="34" charset="0"/>
                <a:cs typeface="Calibri" panose="020F0502020204030204" pitchFamily="34" charset="0"/>
              </a:rPr>
              <a:t>(Examples: Parking and transportation)</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1657950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677334" y="1997303"/>
            <a:ext cx="8596668" cy="3880773"/>
          </a:xfrm>
        </p:spPr>
        <p:txBody>
          <a:bodyPr>
            <a:normAutofit lnSpcReduction="100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complete the electronic application process by April 1, 2023*</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confirm with the college and the secondary school if the student will take advantage of College Credit Plus using state funds (Option B) or if the student will “self-pay” for the college courses (Option A)</a:t>
            </a:r>
          </a:p>
        </p:txBody>
      </p:sp>
      <p:pic>
        <p:nvPicPr>
          <p:cNvPr id="4" name="Picture 3"/>
          <p:cNvPicPr>
            <a:picLocks noChangeAspect="1"/>
          </p:cNvPicPr>
          <p:nvPr/>
        </p:nvPicPr>
        <p:blipFill>
          <a:blip r:embed="rId3"/>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339141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1036320" y="1749409"/>
            <a:ext cx="10574487" cy="4131094"/>
          </a:xfrm>
        </p:spPr>
        <p:txBody>
          <a:bodyPr>
            <a:normAutofit/>
          </a:bodyPr>
          <a:lstStyle/>
          <a:p>
            <a:pPr marL="0" indent="0">
              <a:lnSpc>
                <a:spcPct val="100000"/>
              </a:lnSpc>
              <a:spcBef>
                <a:spcPts val="0"/>
              </a:spcBef>
              <a:buNone/>
            </a:pPr>
            <a:r>
              <a:rPr lang="en-US" sz="3200" dirty="0">
                <a:latin typeface="Calibri" panose="020F0502020204030204" pitchFamily="34" charset="0"/>
                <a:cs typeface="Calibri" panose="020F0502020204030204" pitchFamily="34" charset="0"/>
              </a:rPr>
              <a:t>Students in Grades 7 through 12:</a:t>
            </a:r>
          </a:p>
          <a:p>
            <a:pPr>
              <a:lnSpc>
                <a:spcPct val="100000"/>
              </a:lnSpc>
              <a:spcBef>
                <a:spcPts val="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May choose from a variety of college-level courses</a:t>
            </a:r>
          </a:p>
          <a:p>
            <a:pPr marL="666900" lvl="1" indent="-342900">
              <a:spcBef>
                <a:spcPts val="0"/>
              </a:spcBef>
              <a:buFont typeface="Wingdings" panose="05000000000000000000" pitchFamily="2" charset="2"/>
              <a:buChar char="§"/>
            </a:pPr>
            <a:r>
              <a:rPr lang="en-US" sz="2200" dirty="0">
                <a:latin typeface="Calibri" panose="020F0502020204030204" pitchFamily="34" charset="0"/>
                <a:cs typeface="Calibri" panose="020F0502020204030204" pitchFamily="34" charset="0"/>
              </a:rPr>
              <a:t>As determined by placement testing &amp; course eligibility rules</a:t>
            </a:r>
          </a:p>
          <a:p>
            <a:pPr marL="666900" lvl="1" indent="-342900">
              <a:spcBef>
                <a:spcPts val="0"/>
              </a:spcBef>
              <a:buFont typeface="Wingdings" panose="05000000000000000000" pitchFamily="2" charset="2"/>
              <a:buChar char="§"/>
            </a:pPr>
            <a:endParaRPr lang="en-US" sz="2200" dirty="0">
              <a:latin typeface="Calibri" panose="020F0502020204030204" pitchFamily="34" charset="0"/>
              <a:cs typeface="Calibri" panose="020F0502020204030204" pitchFamily="34" charset="0"/>
            </a:endParaRPr>
          </a:p>
          <a:p>
            <a:pPr>
              <a:lnSpc>
                <a:spcPct val="100000"/>
              </a:lnSpc>
              <a:spcBef>
                <a:spcPts val="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Can earn credit to satisfy both high school and college requirements</a:t>
            </a:r>
          </a:p>
          <a:p>
            <a:pPr marL="785963" lvl="1" indent="-461963">
              <a:spcBef>
                <a:spcPts val="0"/>
              </a:spcBef>
              <a:buFont typeface="Wingdings" panose="05000000000000000000" pitchFamily="2" charset="2"/>
              <a:buChar char="§"/>
            </a:pPr>
            <a:r>
              <a:rPr lang="en-US" sz="2200" dirty="0">
                <a:latin typeface="Calibri" panose="020F0502020204030204" pitchFamily="34" charset="0"/>
                <a:cs typeface="Calibri" panose="020F0502020204030204" pitchFamily="34" charset="0"/>
              </a:rPr>
              <a:t>3 or more Credit Hour College Course converts to One High School Unit</a:t>
            </a:r>
          </a:p>
        </p:txBody>
      </p:sp>
      <p:pic>
        <p:nvPicPr>
          <p:cNvPr id="4" name="Picture 3"/>
          <p:cNvPicPr>
            <a:picLocks noChangeAspect="1"/>
          </p:cNvPicPr>
          <p:nvPr/>
        </p:nvPicPr>
        <p:blipFill>
          <a:blip r:embed="rId3"/>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1877912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581192" y="2010275"/>
            <a:ext cx="9255139" cy="4176761"/>
          </a:xfrm>
        </p:spPr>
        <p:txBody>
          <a:bodyPr>
            <a:noAutofit/>
          </a:bodyPr>
          <a:lstStyle/>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Students can choose Option A – the family/student will “self-pay” for college courses at the standard rate of tuition, fees, and textbooks</a:t>
            </a:r>
          </a:p>
          <a:p>
            <a:pPr>
              <a:lnSpc>
                <a:spcPct val="100000"/>
              </a:lnSpc>
              <a:spcBef>
                <a:spcPts val="300"/>
              </a:spcBef>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2800" dirty="0">
                <a:latin typeface="Calibri" panose="020F0502020204030204" pitchFamily="34" charset="0"/>
                <a:cs typeface="Calibri" panose="020F0502020204030204" pitchFamily="34" charset="0"/>
              </a:rPr>
              <a:t> Under Option A, students can choose to earn college credit and high school credit OR only college credit (students must inform the school of their choice of credit for courses)</a:t>
            </a:r>
          </a:p>
          <a:p>
            <a:pPr>
              <a:lnSpc>
                <a:spcPct val="100000"/>
              </a:lnSpc>
              <a:spcBef>
                <a:spcPts val="300"/>
              </a:spcBef>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3196856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677334" y="1801673"/>
            <a:ext cx="8765282" cy="4176761"/>
          </a:xfrm>
        </p:spPr>
        <p:txBody>
          <a:bodyPr>
            <a:normAutofit fontScale="92500" lnSpcReduction="10000"/>
          </a:bodyPr>
          <a:lstStyle/>
          <a:p>
            <a:pPr>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Students can choose Option B – all college course tuition, fees, and textbooks will be paid by the state of Ohio – which is provided through the Funding Application process</a:t>
            </a:r>
          </a:p>
          <a:p>
            <a:pPr>
              <a:lnSpc>
                <a:spcPct val="100000"/>
              </a:lnSpc>
              <a:spcBef>
                <a:spcPts val="30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Under Option B, students will earn college credit and high school credit</a:t>
            </a:r>
          </a:p>
          <a:p>
            <a:pPr>
              <a:lnSpc>
                <a:spcPct val="100000"/>
              </a:lnSpc>
              <a:spcBef>
                <a:spcPts val="300"/>
              </a:spcBef>
              <a:buFont typeface="Wingdings" panose="05000000000000000000" pitchFamily="2" charset="2"/>
              <a:buChar char="§"/>
            </a:pPr>
            <a:endParaRPr lang="en-US" sz="3000" b="1" u="sng"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000" b="1" u="sng" dirty="0">
                <a:latin typeface="Calibri" panose="020F0502020204030204" pitchFamily="34" charset="0"/>
                <a:cs typeface="Calibri" panose="020F0502020204030204" pitchFamily="34" charset="0"/>
              </a:rPr>
              <a:t>Students must provide a copy of the funding letter to the college to show that funds have been awarded</a:t>
            </a:r>
          </a:p>
          <a:p>
            <a:pPr>
              <a:lnSpc>
                <a:spcPct val="100000"/>
              </a:lnSpc>
              <a:spcBef>
                <a:spcPts val="300"/>
              </a:spcBef>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2981228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expenses for College Credit Plus?</a:t>
            </a:r>
          </a:p>
        </p:txBody>
      </p:sp>
      <p:sp>
        <p:nvSpPr>
          <p:cNvPr id="7" name="Content Placeholder 6"/>
          <p:cNvSpPr>
            <a:spLocks noGrp="1"/>
          </p:cNvSpPr>
          <p:nvPr>
            <p:ph idx="1"/>
          </p:nvPr>
        </p:nvSpPr>
        <p:spPr>
          <a:xfrm>
            <a:off x="677334" y="1970337"/>
            <a:ext cx="9124511" cy="4176761"/>
          </a:xfrm>
        </p:spPr>
        <p:txBody>
          <a:bodyPr>
            <a:normAutofit/>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inform the college and the secondary school of the Option choice</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The final date to change the election of Option A or Option B is on or before the college’s no-fault withdrawal date</a:t>
            </a:r>
          </a:p>
          <a:p>
            <a:pPr>
              <a:lnSpc>
                <a:spcPct val="100000"/>
              </a:lnSpc>
              <a:spcBef>
                <a:spcPts val="300"/>
              </a:spcBef>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4" y="6187036"/>
            <a:ext cx="3571929" cy="632864"/>
          </a:xfrm>
          <a:prstGeom prst="rect">
            <a:avLst/>
          </a:prstGeom>
        </p:spPr>
      </p:pic>
    </p:spTree>
    <p:extLst>
      <p:ext uri="{BB962C8B-B14F-4D97-AF65-F5344CB8AC3E}">
        <p14:creationId xmlns:p14="http://schemas.microsoft.com/office/powerpoint/2010/main" val="2592907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support services are available for students?</a:t>
            </a:r>
          </a:p>
        </p:txBody>
      </p:sp>
      <p:sp>
        <p:nvSpPr>
          <p:cNvPr id="7" name="Content Placeholder 6"/>
          <p:cNvSpPr>
            <a:spLocks noGrp="1"/>
          </p:cNvSpPr>
          <p:nvPr>
            <p:ph idx="1"/>
          </p:nvPr>
        </p:nvSpPr>
        <p:spPr>
          <a:xfrm>
            <a:off x="677334" y="1871860"/>
            <a:ext cx="10058400" cy="4023360"/>
          </a:xfrm>
        </p:spPr>
        <p:txBody>
          <a:bodyPr>
            <a:normAutofit lnSpcReduction="100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High school counselors continue to provide assistance to all College Credit Plus students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advisors provide course selection assistance</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Colleges must provide the same academic supports to College Credit Plus students such as tutoring, library access, advising/counseling </a:t>
            </a:r>
          </a:p>
        </p:txBody>
      </p:sp>
      <p:pic>
        <p:nvPicPr>
          <p:cNvPr id="4" name="Picture 3"/>
          <p:cNvPicPr>
            <a:picLocks noChangeAspect="1"/>
          </p:cNvPicPr>
          <p:nvPr/>
        </p:nvPicPr>
        <p:blipFill>
          <a:blip r:embed="rId3"/>
          <a:stretch>
            <a:fillRect/>
          </a:stretch>
        </p:blipFill>
        <p:spPr>
          <a:xfrm>
            <a:off x="4310034" y="6181244"/>
            <a:ext cx="3571929" cy="632864"/>
          </a:xfrm>
          <a:prstGeom prst="rect">
            <a:avLst/>
          </a:prstGeom>
        </p:spPr>
      </p:pic>
    </p:spTree>
    <p:extLst>
      <p:ext uri="{BB962C8B-B14F-4D97-AF65-F5344CB8AC3E}">
        <p14:creationId xmlns:p14="http://schemas.microsoft.com/office/powerpoint/2010/main" val="1941763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about athletic eligibility?</a:t>
            </a:r>
          </a:p>
        </p:txBody>
      </p:sp>
      <p:sp>
        <p:nvSpPr>
          <p:cNvPr id="7" name="Content Placeholder 6"/>
          <p:cNvSpPr>
            <a:spLocks noGrp="1"/>
          </p:cNvSpPr>
          <p:nvPr>
            <p:ph idx="1"/>
          </p:nvPr>
        </p:nvSpPr>
        <p:spPr>
          <a:xfrm>
            <a:off x="677334" y="1638075"/>
            <a:ext cx="8596668" cy="3880773"/>
          </a:xfrm>
        </p:spPr>
        <p:txBody>
          <a:bodyPr>
            <a:normAutofit lnSpcReduction="10000"/>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Student athletes should</a:t>
            </a:r>
            <a:r>
              <a:rPr lang="en-US" sz="3200" dirty="0">
                <a:latin typeface="Calibri" panose="020F0502020204030204" pitchFamily="34" charset="0"/>
                <a:cs typeface="Calibri" panose="020F0502020204030204" pitchFamily="34" charset="0"/>
              </a:rPr>
              <a:t>:</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Learn the Ohio High School Athletic Association (OHSAA) requirements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Know that summer term CCP courses cannot be used to bring a student into compliance with the OHSAA requirements for interscholastic athletic participation</a:t>
            </a:r>
          </a:p>
        </p:txBody>
      </p:sp>
      <p:pic>
        <p:nvPicPr>
          <p:cNvPr id="4" name="Picture 3"/>
          <p:cNvPicPr>
            <a:picLocks noChangeAspect="1"/>
          </p:cNvPicPr>
          <p:nvPr/>
        </p:nvPicPr>
        <p:blipFill>
          <a:blip r:embed="rId3"/>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339807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Will the course credits transfer?</a:t>
            </a:r>
          </a:p>
        </p:txBody>
      </p:sp>
      <p:sp>
        <p:nvSpPr>
          <p:cNvPr id="7" name="Content Placeholder 6"/>
          <p:cNvSpPr>
            <a:spLocks noGrp="1"/>
          </p:cNvSpPr>
          <p:nvPr>
            <p:ph idx="1"/>
          </p:nvPr>
        </p:nvSpPr>
        <p:spPr>
          <a:xfrm>
            <a:off x="677334" y="1736046"/>
            <a:ext cx="8596668" cy="3880773"/>
          </a:xfrm>
        </p:spPr>
        <p:txBody>
          <a:bodyPr>
            <a:normAutofit fontScale="85000" lnSpcReduction="10000"/>
          </a:bodyPr>
          <a:lstStyle/>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Certain general education and technical courses will transfer especially from one Ohio public college to another Ohio public college</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must check with colleges to confirm transferability</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Students should also visit </a:t>
            </a:r>
            <a:r>
              <a:rPr lang="en-US" sz="3200" dirty="0">
                <a:latin typeface="Calibri" panose="020F0502020204030204" pitchFamily="34" charset="0"/>
                <a:cs typeface="Calibri" panose="020F0502020204030204" pitchFamily="34" charset="0"/>
                <a:hlinkClick r:id="rId3"/>
              </a:rPr>
              <a:t>https://transfercredit.ohio.gov</a:t>
            </a:r>
            <a:r>
              <a:rPr lang="en-US" sz="3200" dirty="0">
                <a:latin typeface="Calibri" panose="020F0502020204030204" pitchFamily="34" charset="0"/>
                <a:cs typeface="Calibri" panose="020F0502020204030204" pitchFamily="34" charset="0"/>
              </a:rPr>
              <a:t>  for transfer information</a:t>
            </a:r>
          </a:p>
        </p:txBody>
      </p:sp>
      <p:pic>
        <p:nvPicPr>
          <p:cNvPr id="4" name="Picture 3"/>
          <p:cNvPicPr>
            <a:picLocks noChangeAspect="1"/>
          </p:cNvPicPr>
          <p:nvPr/>
        </p:nvPicPr>
        <p:blipFill>
          <a:blip r:embed="rId4"/>
          <a:stretch>
            <a:fillRect/>
          </a:stretch>
        </p:blipFill>
        <p:spPr>
          <a:xfrm>
            <a:off x="4310035" y="6187036"/>
            <a:ext cx="3571929" cy="632864"/>
          </a:xfrm>
          <a:prstGeom prst="rect">
            <a:avLst/>
          </a:prstGeom>
        </p:spPr>
      </p:pic>
    </p:spTree>
    <p:extLst>
      <p:ext uri="{BB962C8B-B14F-4D97-AF65-F5344CB8AC3E}">
        <p14:creationId xmlns:p14="http://schemas.microsoft.com/office/powerpoint/2010/main" val="2095485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are the deadlines?</a:t>
            </a:r>
          </a:p>
        </p:txBody>
      </p:sp>
      <p:sp>
        <p:nvSpPr>
          <p:cNvPr id="7" name="Content Placeholder 6"/>
          <p:cNvSpPr>
            <a:spLocks noGrp="1"/>
          </p:cNvSpPr>
          <p:nvPr>
            <p:ph idx="1"/>
          </p:nvPr>
        </p:nvSpPr>
        <p:spPr>
          <a:xfrm>
            <a:off x="677334" y="1371600"/>
            <a:ext cx="9131043" cy="4683513"/>
          </a:xfrm>
        </p:spPr>
        <p:txBody>
          <a:bodyPr>
            <a:normAutofit fontScale="92500"/>
          </a:bodyPr>
          <a:lstStyle/>
          <a:p>
            <a:pPr marL="0" indent="0">
              <a:lnSpc>
                <a:spcPct val="100000"/>
              </a:lnSpc>
              <a:spcBef>
                <a:spcPts val="300"/>
              </a:spcBef>
              <a:buNone/>
            </a:pPr>
            <a:r>
              <a:rPr lang="en-US" sz="2800" b="1" dirty="0">
                <a:latin typeface="Calibri" panose="020F0502020204030204" pitchFamily="34" charset="0"/>
                <a:cs typeface="Calibri" panose="020F0502020204030204" pitchFamily="34" charset="0"/>
              </a:rPr>
              <a:t>April 1, 2023</a:t>
            </a:r>
          </a:p>
          <a:p>
            <a:pPr marL="461963" indent="-461963">
              <a:lnSpc>
                <a:spcPct val="100000"/>
              </a:lnSpc>
              <a:spcBef>
                <a:spcPts val="300"/>
              </a:spcBef>
            </a:pPr>
            <a:r>
              <a:rPr lang="en-US" sz="2800" dirty="0">
                <a:latin typeface="Calibri" panose="020F0502020204030204" pitchFamily="34" charset="0"/>
                <a:cs typeface="Calibri" panose="020F0502020204030204" pitchFamily="34" charset="0"/>
              </a:rPr>
              <a:t>Private school families must complete the electronic Intent to Participate form and the Funding Application at https://safe.ode.state.oh.us/portal</a:t>
            </a:r>
          </a:p>
          <a:p>
            <a:pPr marL="0" indent="0">
              <a:lnSpc>
                <a:spcPct val="100000"/>
              </a:lnSpc>
              <a:spcBef>
                <a:spcPts val="300"/>
              </a:spcBef>
              <a:buNone/>
            </a:pPr>
            <a:endParaRPr lang="en-US" sz="1000" b="1" dirty="0">
              <a:latin typeface="Calibri" panose="020F0502020204030204" pitchFamily="34" charset="0"/>
              <a:cs typeface="Calibri" panose="020F0502020204030204" pitchFamily="34" charset="0"/>
            </a:endParaRPr>
          </a:p>
          <a:p>
            <a:pPr marL="0" indent="0">
              <a:lnSpc>
                <a:spcPct val="100000"/>
              </a:lnSpc>
              <a:spcBef>
                <a:spcPts val="300"/>
              </a:spcBef>
              <a:buNone/>
            </a:pPr>
            <a:r>
              <a:rPr lang="en-US" sz="2400" b="1" dirty="0">
                <a:latin typeface="Calibri" panose="020F0502020204030204" pitchFamily="34" charset="0"/>
                <a:cs typeface="Calibri" panose="020F0502020204030204" pitchFamily="34" charset="0"/>
              </a:rPr>
              <a:t>Check ACT and SAT testing dates</a:t>
            </a:r>
          </a:p>
          <a:p>
            <a:pPr marL="461963" indent="-461963">
              <a:lnSpc>
                <a:spcPct val="100000"/>
              </a:lnSpc>
              <a:spcBef>
                <a:spcPts val="300"/>
              </a:spcBef>
            </a:pPr>
            <a:r>
              <a:rPr lang="en-US" sz="2400" dirty="0">
                <a:latin typeface="Calibri" panose="020F0502020204030204" pitchFamily="34" charset="0"/>
                <a:cs typeface="Calibri" panose="020F0502020204030204" pitchFamily="34" charset="0"/>
              </a:rPr>
              <a:t>Test early to meet college/university admission deadlines (if required)</a:t>
            </a:r>
          </a:p>
          <a:p>
            <a:pPr marL="461963" indent="-461963">
              <a:lnSpc>
                <a:spcPct val="100000"/>
              </a:lnSpc>
              <a:spcBef>
                <a:spcPts val="300"/>
              </a:spcBef>
            </a:pPr>
            <a:endParaRPr lang="en-US" sz="2400" dirty="0">
              <a:latin typeface="Calibri" panose="020F0502020204030204" pitchFamily="34" charset="0"/>
              <a:cs typeface="Calibri" panose="020F0502020204030204" pitchFamily="34" charset="0"/>
            </a:endParaRPr>
          </a:p>
          <a:p>
            <a:pPr marL="0" indent="0">
              <a:lnSpc>
                <a:spcPct val="100000"/>
              </a:lnSpc>
              <a:spcBef>
                <a:spcPts val="300"/>
              </a:spcBef>
              <a:buNone/>
            </a:pPr>
            <a:r>
              <a:rPr lang="en-US" sz="2400" b="1" dirty="0">
                <a:latin typeface="Calibri" panose="020F0502020204030204" pitchFamily="34" charset="0"/>
                <a:cs typeface="Calibri" panose="020F0502020204030204" pitchFamily="34" charset="0"/>
              </a:rPr>
              <a:t>Semester deadlines</a:t>
            </a:r>
          </a:p>
          <a:p>
            <a:pPr>
              <a:spcBef>
                <a:spcPts val="300"/>
              </a:spcBef>
            </a:pPr>
            <a:r>
              <a:rPr lang="en-US" sz="2400" dirty="0">
                <a:latin typeface="Calibri" panose="020F0502020204030204" pitchFamily="34" charset="0"/>
                <a:cs typeface="Calibri" panose="020F0502020204030204" pitchFamily="34" charset="0"/>
              </a:rPr>
              <a:t>Summer semester deadline will be early as classes usually start in May</a:t>
            </a:r>
          </a:p>
          <a:p>
            <a:pPr>
              <a:spcBef>
                <a:spcPts val="300"/>
              </a:spcBef>
            </a:pPr>
            <a:r>
              <a:rPr lang="en-US" sz="2400" dirty="0">
                <a:latin typeface="Calibri" panose="020F0502020204030204" pitchFamily="34" charset="0"/>
                <a:cs typeface="Calibri" panose="020F0502020204030204" pitchFamily="34" charset="0"/>
              </a:rPr>
              <a:t>Check with the college for all other semester deadlines</a:t>
            </a:r>
          </a:p>
        </p:txBody>
      </p:sp>
      <p:pic>
        <p:nvPicPr>
          <p:cNvPr id="4" name="Picture 3"/>
          <p:cNvPicPr>
            <a:picLocks noChangeAspect="1"/>
          </p:cNvPicPr>
          <p:nvPr/>
        </p:nvPicPr>
        <p:blipFill>
          <a:blip r:embed="rId3"/>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835822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does being “college-ready” mean?</a:t>
            </a:r>
          </a:p>
        </p:txBody>
      </p:sp>
      <p:sp>
        <p:nvSpPr>
          <p:cNvPr id="7" name="Content Placeholder 6"/>
          <p:cNvSpPr>
            <a:spLocks noGrp="1"/>
          </p:cNvSpPr>
          <p:nvPr>
            <p:ph idx="1"/>
          </p:nvPr>
        </p:nvSpPr>
        <p:spPr/>
        <p:txBody>
          <a:bodyPr>
            <a:norm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Being “college-ready” is more than just being academically ready</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Consider emotional and social transition and college expectations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Consider time management and organizational skills</a:t>
            </a:r>
          </a:p>
        </p:txBody>
      </p:sp>
      <p:pic>
        <p:nvPicPr>
          <p:cNvPr id="4" name="Picture 3"/>
          <p:cNvPicPr>
            <a:picLocks noChangeAspect="1"/>
          </p:cNvPicPr>
          <p:nvPr/>
        </p:nvPicPr>
        <p:blipFill>
          <a:blip r:embed="rId3"/>
          <a:stretch>
            <a:fillRect/>
          </a:stretch>
        </p:blipFill>
        <p:spPr>
          <a:xfrm>
            <a:off x="4310035" y="6199736"/>
            <a:ext cx="3571929" cy="632864"/>
          </a:xfrm>
          <a:prstGeom prst="rect">
            <a:avLst/>
          </a:prstGeom>
        </p:spPr>
      </p:pic>
    </p:spTree>
    <p:extLst>
      <p:ext uri="{BB962C8B-B14F-4D97-AF65-F5344CB8AC3E}">
        <p14:creationId xmlns:p14="http://schemas.microsoft.com/office/powerpoint/2010/main" val="556587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What does being “college-ready” mean?</a:t>
            </a:r>
          </a:p>
        </p:txBody>
      </p:sp>
      <p:sp>
        <p:nvSpPr>
          <p:cNvPr id="7" name="Content Placeholder 6"/>
          <p:cNvSpPr>
            <a:spLocks noGrp="1"/>
          </p:cNvSpPr>
          <p:nvPr>
            <p:ph idx="1"/>
          </p:nvPr>
        </p:nvSpPr>
        <p:spPr/>
        <p:txBody>
          <a:bodyPr>
            <a:normAutofit lnSpcReduction="10000"/>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Being “college-ready” is more than just being academically ready</a:t>
            </a: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Grades earned in a CCP course are for high school AND college credits and will be calculated into the student’s GPA at both places</a:t>
            </a:r>
          </a:p>
          <a:p>
            <a:pPr>
              <a:lnSpc>
                <a:spcPct val="100000"/>
              </a:lnSpc>
              <a:spcBef>
                <a:spcPts val="300"/>
              </a:spcBef>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College Credit Plus credits will be utilized in the calculation of financial aid (after high school)</a:t>
            </a:r>
          </a:p>
        </p:txBody>
      </p:sp>
      <p:pic>
        <p:nvPicPr>
          <p:cNvPr id="4" name="Picture 3"/>
          <p:cNvPicPr>
            <a:picLocks noChangeAspect="1"/>
          </p:cNvPicPr>
          <p:nvPr/>
        </p:nvPicPr>
        <p:blipFill>
          <a:blip r:embed="rId3"/>
          <a:stretch>
            <a:fillRect/>
          </a:stretch>
        </p:blipFill>
        <p:spPr>
          <a:xfrm>
            <a:off x="4310034" y="6184707"/>
            <a:ext cx="3571929" cy="632864"/>
          </a:xfrm>
          <a:prstGeom prst="rect">
            <a:avLst/>
          </a:prstGeom>
        </p:spPr>
      </p:pic>
    </p:spTree>
    <p:extLst>
      <p:ext uri="{BB962C8B-B14F-4D97-AF65-F5344CB8AC3E}">
        <p14:creationId xmlns:p14="http://schemas.microsoft.com/office/powerpoint/2010/main" val="2155722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b="1" dirty="0"/>
              <a:t>What does being “college-ready” mean?</a:t>
            </a:r>
            <a:endParaRPr lang="en-US" sz="3600" b="1" dirty="0"/>
          </a:p>
        </p:txBody>
      </p:sp>
      <p:pic>
        <p:nvPicPr>
          <p:cNvPr id="4" name="Picture 3"/>
          <p:cNvPicPr>
            <a:picLocks noChangeAspect="1"/>
          </p:cNvPicPr>
          <p:nvPr/>
        </p:nvPicPr>
        <p:blipFill>
          <a:blip r:embed="rId3"/>
          <a:stretch>
            <a:fillRect/>
          </a:stretch>
        </p:blipFill>
        <p:spPr>
          <a:xfrm>
            <a:off x="4310035" y="5839412"/>
            <a:ext cx="3571929" cy="632864"/>
          </a:xfrm>
          <a:prstGeom prst="rect">
            <a:avLst/>
          </a:prstGeom>
        </p:spPr>
      </p:pic>
      <p:sp>
        <p:nvSpPr>
          <p:cNvPr id="6" name="Content Placeholder 6"/>
          <p:cNvSpPr txBox="1">
            <a:spLocks/>
          </p:cNvSpPr>
          <p:nvPr/>
        </p:nvSpPr>
        <p:spPr>
          <a:xfrm>
            <a:off x="862134" y="1636486"/>
            <a:ext cx="8411868" cy="3510280"/>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nSpc>
                <a:spcPct val="100000"/>
              </a:lnSpc>
              <a:spcBef>
                <a:spcPts val="300"/>
              </a:spcBef>
              <a:buNone/>
            </a:pPr>
            <a:r>
              <a:rPr lang="en-US" sz="2800" dirty="0" smtClean="0">
                <a:latin typeface="Calibri" panose="020F0502020204030204" pitchFamily="34" charset="0"/>
                <a:cs typeface="Calibri" panose="020F0502020204030204" pitchFamily="34" charset="0"/>
              </a:rPr>
              <a:t>From Former Ohio Department of Education Chancellor John Carey: </a:t>
            </a:r>
          </a:p>
          <a:p>
            <a:pPr marL="0" indent="0">
              <a:lnSpc>
                <a:spcPct val="100000"/>
              </a:lnSpc>
              <a:spcBef>
                <a:spcPts val="300"/>
              </a:spcBef>
              <a:buNone/>
            </a:pPr>
            <a:endParaRPr lang="en-US" sz="2000" dirty="0" smtClean="0">
              <a:latin typeface="Calibri" panose="020F0502020204030204" pitchFamily="34" charset="0"/>
              <a:cs typeface="Calibri" panose="020F0502020204030204" pitchFamily="34" charset="0"/>
            </a:endParaRPr>
          </a:p>
          <a:p>
            <a:pPr marL="0" indent="0">
              <a:lnSpc>
                <a:spcPct val="100000"/>
              </a:lnSpc>
              <a:spcBef>
                <a:spcPts val="300"/>
              </a:spcBef>
              <a:buNone/>
            </a:pPr>
            <a:r>
              <a:rPr lang="en-US" sz="2000" dirty="0" smtClean="0">
                <a:latin typeface="Calibri" panose="020F0502020204030204" pitchFamily="34" charset="0"/>
                <a:cs typeface="Calibri" panose="020F0502020204030204" pitchFamily="34" charset="0"/>
              </a:rPr>
              <a:t>“It is critical that participants are college ready, as the few times there has been a problem thus far, it has not been because  students were not academically ready, but because they were not mature enough to handle it.”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54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444032" y="1569907"/>
            <a:ext cx="11029615" cy="4131094"/>
          </a:xfrm>
        </p:spPr>
        <p:txBody>
          <a:bodyPr>
            <a:normAutofit/>
          </a:bodyPr>
          <a:lstStyle/>
          <a:p>
            <a:pPr marL="0" indent="0">
              <a:lnSpc>
                <a:spcPct val="100000"/>
              </a:lnSpc>
              <a:spcBef>
                <a:spcPts val="0"/>
              </a:spcBef>
              <a:buNone/>
            </a:pPr>
            <a:r>
              <a:rPr lang="en-US" sz="3200" dirty="0">
                <a:latin typeface="Calibri" panose="020F0502020204030204" pitchFamily="34" charset="0"/>
                <a:cs typeface="Calibri" panose="020F0502020204030204" pitchFamily="34" charset="0"/>
              </a:rPr>
              <a:t>Students in Grades 7 through 12:</a:t>
            </a:r>
          </a:p>
          <a:p>
            <a:pPr marL="461963" indent="-461963">
              <a:lnSpc>
                <a:spcPct val="100000"/>
              </a:lnSpc>
              <a:spcBef>
                <a:spcPts val="0"/>
              </a:spcBef>
            </a:pPr>
            <a:r>
              <a:rPr lang="en-US" sz="3200" dirty="0">
                <a:latin typeface="Calibri" panose="020F0502020204030204" pitchFamily="34" charset="0"/>
                <a:cs typeface="Calibri" panose="020F0502020204030204" pitchFamily="34" charset="0"/>
              </a:rPr>
              <a:t>Must successfully complete the courses in order to earn the credit</a:t>
            </a:r>
          </a:p>
          <a:p>
            <a:pPr marL="785963" lvl="1" indent="-461963">
              <a:spcBef>
                <a:spcPts val="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Even if a student fails or withdraws from the course, the college transcript and high school transcript will reflect the student’s final grade</a:t>
            </a:r>
          </a:p>
          <a:p>
            <a:pPr marL="785963" lvl="1" indent="-461963">
              <a:spcBef>
                <a:spcPts val="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The high school transcript will match the college transcript with the course grade</a:t>
            </a:r>
          </a:p>
        </p:txBody>
      </p:sp>
      <p:pic>
        <p:nvPicPr>
          <p:cNvPr id="4" name="Picture 3"/>
          <p:cNvPicPr>
            <a:picLocks noChangeAspect="1"/>
          </p:cNvPicPr>
          <p:nvPr/>
        </p:nvPicPr>
        <p:blipFill>
          <a:blip r:embed="rId3"/>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3508961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CCP Statistics at FCA</a:t>
            </a:r>
            <a:endParaRPr lang="en-US" b="1" dirty="0"/>
          </a:p>
        </p:txBody>
      </p:sp>
      <p:sp>
        <p:nvSpPr>
          <p:cNvPr id="4" name="TextBox 3"/>
          <p:cNvSpPr txBox="1"/>
          <p:nvPr/>
        </p:nvSpPr>
        <p:spPr>
          <a:xfrm>
            <a:off x="677334" y="1567543"/>
            <a:ext cx="8596668" cy="4154984"/>
          </a:xfrm>
          <a:prstGeom prst="rect">
            <a:avLst/>
          </a:prstGeom>
          <a:noFill/>
        </p:spPr>
        <p:txBody>
          <a:bodyPr wrap="square" rtlCol="0">
            <a:spAutoFit/>
          </a:bodyPr>
          <a:lstStyle/>
          <a:p>
            <a:r>
              <a:rPr lang="en-US" sz="2400" dirty="0" smtClean="0"/>
              <a:t>In the 2022-2023 School Year: </a:t>
            </a:r>
          </a:p>
          <a:p>
            <a:pPr marL="285750" indent="-285750">
              <a:buFont typeface="Arial" panose="020B0604020202020204" pitchFamily="34" charset="0"/>
              <a:buChar char="•"/>
            </a:pPr>
            <a:r>
              <a:rPr lang="en-US" sz="2400" dirty="0" smtClean="0"/>
              <a:t>50 out of 212 students in grades 7-12 participated in College Credit Plus classes (24%)</a:t>
            </a:r>
          </a:p>
          <a:p>
            <a:pPr marL="285750" indent="-285750">
              <a:buFont typeface="Arial" panose="020B0604020202020204" pitchFamily="34" charset="0"/>
              <a:buChar char="•"/>
            </a:pPr>
            <a:r>
              <a:rPr lang="en-US" sz="2400" dirty="0" smtClean="0"/>
              <a:t>12</a:t>
            </a:r>
            <a:r>
              <a:rPr lang="en-US" sz="2400" baseline="30000" dirty="0" smtClean="0"/>
              <a:t>th</a:t>
            </a:r>
            <a:r>
              <a:rPr lang="en-US" sz="2400" dirty="0" smtClean="0"/>
              <a:t> Grade: 24 out of 38 students participated in CCP (63% of the class)</a:t>
            </a:r>
          </a:p>
          <a:p>
            <a:pPr marL="285750" indent="-285750">
              <a:buFont typeface="Arial" panose="020B0604020202020204" pitchFamily="34" charset="0"/>
              <a:buChar char="•"/>
            </a:pPr>
            <a:r>
              <a:rPr lang="en-US" sz="2400" dirty="0" smtClean="0"/>
              <a:t>11</a:t>
            </a:r>
            <a:r>
              <a:rPr lang="en-US" sz="2400" baseline="30000" dirty="0" smtClean="0"/>
              <a:t>th</a:t>
            </a:r>
            <a:r>
              <a:rPr lang="en-US" sz="2400" dirty="0" smtClean="0"/>
              <a:t> Grade: 16 out of 42 students participated in CCP (38% of the class) </a:t>
            </a:r>
          </a:p>
          <a:p>
            <a:pPr marL="285750" indent="-285750">
              <a:buFont typeface="Arial" panose="020B0604020202020204" pitchFamily="34" charset="0"/>
              <a:buChar char="•"/>
            </a:pPr>
            <a:r>
              <a:rPr lang="en-US" sz="2400" dirty="0" smtClean="0"/>
              <a:t>10</a:t>
            </a:r>
            <a:r>
              <a:rPr lang="en-US" sz="2400" baseline="30000" dirty="0" smtClean="0"/>
              <a:t>th</a:t>
            </a:r>
            <a:r>
              <a:rPr lang="en-US" sz="2400" dirty="0" smtClean="0"/>
              <a:t> Grade: 10 out of 28 students participated in CCP (36% of the class)</a:t>
            </a:r>
          </a:p>
          <a:p>
            <a:pPr marL="285750" indent="-285750">
              <a:buFont typeface="Arial" panose="020B0604020202020204" pitchFamily="34" charset="0"/>
              <a:buChar char="•"/>
            </a:pPr>
            <a:r>
              <a:rPr lang="en-US" sz="2400" dirty="0" smtClean="0"/>
              <a:t>7</a:t>
            </a:r>
            <a:r>
              <a:rPr lang="en-US" sz="2400" baseline="30000" dirty="0" smtClean="0"/>
              <a:t>th</a:t>
            </a:r>
            <a:r>
              <a:rPr lang="en-US" sz="2400" dirty="0" smtClean="0"/>
              <a:t> – 9</a:t>
            </a:r>
            <a:r>
              <a:rPr lang="en-US" sz="2400" baseline="30000" dirty="0" smtClean="0"/>
              <a:t>th</a:t>
            </a:r>
            <a:r>
              <a:rPr lang="en-US" sz="2400" dirty="0" smtClean="0"/>
              <a:t> Grade: 0 out of 104 students participated in CCP (0% of the classes)</a:t>
            </a:r>
            <a:endParaRPr lang="en-US" sz="2400" dirty="0"/>
          </a:p>
        </p:txBody>
      </p:sp>
    </p:spTree>
    <p:extLst>
      <p:ext uri="{BB962C8B-B14F-4D97-AF65-F5344CB8AC3E}">
        <p14:creationId xmlns:p14="http://schemas.microsoft.com/office/powerpoint/2010/main" val="4108770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YOU GET STARTED?</a:t>
            </a:r>
          </a:p>
        </p:txBody>
      </p:sp>
      <p:sp>
        <p:nvSpPr>
          <p:cNvPr id="7" name="Content Placeholder 6"/>
          <p:cNvSpPr>
            <a:spLocks noGrp="1"/>
          </p:cNvSpPr>
          <p:nvPr>
            <p:ph idx="1"/>
          </p:nvPr>
        </p:nvSpPr>
        <p:spPr>
          <a:xfrm>
            <a:off x="677334" y="1930400"/>
            <a:ext cx="9170231" cy="4683513"/>
          </a:xfrm>
        </p:spPr>
        <p:txBody>
          <a:bodyPr>
            <a:normAutofit/>
          </a:bodyPr>
          <a:lstStyle/>
          <a:p>
            <a:pPr>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Apply for admission at the college of choice before the deadline</a:t>
            </a:r>
          </a:p>
          <a:p>
            <a:pPr>
              <a:spcBef>
                <a:spcPts val="300"/>
              </a:spcBef>
              <a:buFont typeface="Wingdings" panose="05000000000000000000" pitchFamily="2" charset="2"/>
              <a:buChar char="§"/>
            </a:pPr>
            <a:endParaRPr lang="en-US" sz="34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Contact the college and discuss assessment testing requirements</a:t>
            </a:r>
          </a:p>
          <a:p>
            <a:pPr marL="0" indent="0">
              <a:spcBef>
                <a:spcPts val="300"/>
              </a:spcBef>
              <a:buNone/>
            </a:pPr>
            <a:r>
              <a:rPr lang="en-US" sz="3400" dirty="0">
                <a:latin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802722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HOW DO YOU GET STARTED?</a:t>
            </a:r>
          </a:p>
        </p:txBody>
      </p:sp>
      <p:sp>
        <p:nvSpPr>
          <p:cNvPr id="7" name="Content Placeholder 6"/>
          <p:cNvSpPr>
            <a:spLocks noGrp="1"/>
          </p:cNvSpPr>
          <p:nvPr>
            <p:ph idx="1"/>
          </p:nvPr>
        </p:nvSpPr>
        <p:spPr>
          <a:xfrm>
            <a:off x="581193" y="1851102"/>
            <a:ext cx="8588934" cy="3628767"/>
          </a:xfrm>
        </p:spPr>
        <p:txBody>
          <a:bodyPr>
            <a:normAutofit/>
          </a:bodyPr>
          <a:lstStyle/>
          <a:p>
            <a:pPr>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Start the funding process early and submit the application by the deadline</a:t>
            </a:r>
          </a:p>
          <a:p>
            <a:pPr>
              <a:spcBef>
                <a:spcPts val="300"/>
              </a:spcBef>
              <a:buFont typeface="Wingdings" panose="05000000000000000000" pitchFamily="2" charset="2"/>
              <a:buChar char="§"/>
            </a:pPr>
            <a:endParaRPr lang="en-US" sz="3400" dirty="0">
              <a:latin typeface="Calibri" panose="020F0502020204030204" pitchFamily="34" charset="0"/>
              <a:cs typeface="Calibri" panose="020F0502020204030204" pitchFamily="34" charset="0"/>
            </a:endParaRPr>
          </a:p>
          <a:p>
            <a:pPr>
              <a:lnSpc>
                <a:spcPct val="100000"/>
              </a:lnSpc>
              <a:spcBef>
                <a:spcPts val="3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Meet with your school counselor to discuss scheduling and graduation requirements</a:t>
            </a:r>
          </a:p>
        </p:txBody>
      </p:sp>
      <p:pic>
        <p:nvPicPr>
          <p:cNvPr id="4" name="Picture 3"/>
          <p:cNvPicPr>
            <a:picLocks noChangeAspect="1"/>
          </p:cNvPicPr>
          <p:nvPr/>
        </p:nvPicPr>
        <p:blipFill>
          <a:blip r:embed="rId3"/>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3202453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Do you have other questions?</a:t>
            </a:r>
          </a:p>
        </p:txBody>
      </p:sp>
      <p:sp>
        <p:nvSpPr>
          <p:cNvPr id="7" name="Content Placeholder 6"/>
          <p:cNvSpPr>
            <a:spLocks noGrp="1"/>
          </p:cNvSpPr>
          <p:nvPr>
            <p:ph idx="1"/>
          </p:nvPr>
        </p:nvSpPr>
        <p:spPr/>
        <p:txBody>
          <a:bodyPr>
            <a:normAutofit/>
          </a:bodyPr>
          <a:lstStyle/>
          <a:p>
            <a:pPr marL="0" indent="0" algn="ctr">
              <a:lnSpc>
                <a:spcPct val="100000"/>
              </a:lnSpc>
              <a:spcBef>
                <a:spcPts val="300"/>
              </a:spcBef>
              <a:buNone/>
            </a:pPr>
            <a:r>
              <a:rPr lang="en-US" sz="3600" b="1" dirty="0">
                <a:latin typeface="Calibri" panose="020F0502020204030204" pitchFamily="34" charset="0"/>
                <a:cs typeface="Calibri" panose="020F0502020204030204" pitchFamily="34" charset="0"/>
              </a:rPr>
              <a:t>Visit the CCP website for additional resources:</a:t>
            </a:r>
          </a:p>
          <a:p>
            <a:pPr marL="0" indent="0" algn="ctr">
              <a:lnSpc>
                <a:spcPct val="100000"/>
              </a:lnSpc>
              <a:spcBef>
                <a:spcPts val="300"/>
              </a:spcBef>
              <a:buNone/>
            </a:pPr>
            <a:r>
              <a:rPr lang="en-US" sz="3600" b="1" dirty="0">
                <a:latin typeface="Calibri" panose="020F0502020204030204" pitchFamily="34" charset="0"/>
                <a:cs typeface="Calibri" panose="020F0502020204030204" pitchFamily="34" charset="0"/>
                <a:hlinkClick r:id="rId3"/>
              </a:rPr>
              <a:t>https://highered.ohio.gov/initiatives/access-acceleration/college-credit-plus</a:t>
            </a:r>
            <a:endParaRPr lang="en-US" sz="3600" b="1" dirty="0">
              <a:latin typeface="Calibri" panose="020F0502020204030204" pitchFamily="34" charset="0"/>
              <a:cs typeface="Calibri" panose="020F0502020204030204" pitchFamily="34" charset="0"/>
            </a:endParaRPr>
          </a:p>
          <a:p>
            <a:pPr marL="0" indent="0" algn="ctr">
              <a:lnSpc>
                <a:spcPct val="100000"/>
              </a:lnSpc>
              <a:spcBef>
                <a:spcPts val="300"/>
              </a:spcBef>
              <a:buNone/>
            </a:pPr>
            <a:endParaRPr lang="en-US" sz="3600" b="1" dirty="0">
              <a:latin typeface="Calibri" panose="020F0502020204030204" pitchFamily="34" charset="0"/>
              <a:cs typeface="Calibri" panose="020F0502020204030204" pitchFamily="34" charset="0"/>
            </a:endParaRPr>
          </a:p>
          <a:p>
            <a:pPr marL="0" indent="0" algn="ctr">
              <a:lnSpc>
                <a:spcPct val="100000"/>
              </a:lnSpc>
              <a:spcBef>
                <a:spcPts val="300"/>
              </a:spcBef>
              <a:buNone/>
            </a:pPr>
            <a:endParaRPr lang="en-US" sz="36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4310034" y="5542367"/>
            <a:ext cx="3571929" cy="632864"/>
          </a:xfrm>
          <a:prstGeom prst="rect">
            <a:avLst/>
          </a:prstGeom>
        </p:spPr>
      </p:pic>
    </p:spTree>
    <p:extLst>
      <p:ext uri="{BB962C8B-B14F-4D97-AF65-F5344CB8AC3E}">
        <p14:creationId xmlns:p14="http://schemas.microsoft.com/office/powerpoint/2010/main" val="1614082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CCP At FCA – Follow the Checklist!</a:t>
            </a:r>
            <a:endParaRPr lang="en-US" b="1" dirty="0"/>
          </a:p>
        </p:txBody>
      </p:sp>
      <p:sp>
        <p:nvSpPr>
          <p:cNvPr id="3" name="TextBox 2"/>
          <p:cNvSpPr txBox="1"/>
          <p:nvPr/>
        </p:nvSpPr>
        <p:spPr>
          <a:xfrm>
            <a:off x="764177" y="1502229"/>
            <a:ext cx="8654143"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4" name="TextBox 3"/>
          <p:cNvSpPr txBox="1"/>
          <p:nvPr/>
        </p:nvSpPr>
        <p:spPr>
          <a:xfrm>
            <a:off x="764177" y="1600200"/>
            <a:ext cx="8294914" cy="4370427"/>
          </a:xfrm>
          <a:prstGeom prst="rect">
            <a:avLst/>
          </a:prstGeom>
          <a:noFill/>
        </p:spPr>
        <p:txBody>
          <a:bodyPr wrap="square" rtlCol="0">
            <a:spAutoFit/>
          </a:bodyPr>
          <a:lstStyle/>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Attend Information Session</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Review Syllabi for the classes</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Submit the Counseling Session Form</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 Submit FCA Permission to Participate</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Apply to Colleges</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Request Transcript</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Create OH ID and complete the Intent to Participate &amp; Apply for Funding</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Funding Award Notification (mid-May)</a:t>
            </a:r>
          </a:p>
          <a:p>
            <a:pPr marL="285750" indent="-285750">
              <a:lnSpc>
                <a:spcPct val="100000"/>
              </a:lnSpc>
              <a:spcBef>
                <a:spcPts val="3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Finalizing Schedule and Registering for Classes</a:t>
            </a:r>
          </a:p>
          <a:p>
            <a:endParaRPr lang="en-US" dirty="0"/>
          </a:p>
        </p:txBody>
      </p:sp>
    </p:spTree>
    <p:extLst>
      <p:ext uri="{BB962C8B-B14F-4D97-AF65-F5344CB8AC3E}">
        <p14:creationId xmlns:p14="http://schemas.microsoft.com/office/powerpoint/2010/main" val="3381205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CCP At FCA – Class Offerings</a:t>
            </a:r>
            <a:endParaRPr lang="en-US" b="1" dirty="0"/>
          </a:p>
        </p:txBody>
      </p:sp>
      <p:sp>
        <p:nvSpPr>
          <p:cNvPr id="3" name="TextBox 2"/>
          <p:cNvSpPr txBox="1"/>
          <p:nvPr/>
        </p:nvSpPr>
        <p:spPr>
          <a:xfrm>
            <a:off x="677334" y="1469571"/>
            <a:ext cx="8309912"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FCA Partnership with Ohio Christian University</a:t>
            </a:r>
          </a:p>
          <a:p>
            <a:pPr marL="742950" lvl="1" indent="-285750">
              <a:buFont typeface="Arial" panose="020B0604020202020204" pitchFamily="34" charset="0"/>
              <a:buChar char="•"/>
            </a:pPr>
            <a:r>
              <a:rPr lang="en-US" dirty="0" smtClean="0"/>
              <a:t>US History II – In Person</a:t>
            </a:r>
          </a:p>
          <a:p>
            <a:pPr marL="742950" lvl="1" indent="-285750">
              <a:buFont typeface="Arial" panose="020B0604020202020204" pitchFamily="34" charset="0"/>
              <a:buChar char="•"/>
            </a:pPr>
            <a:r>
              <a:rPr lang="en-US" dirty="0" smtClean="0"/>
              <a:t>Introduction to Sociology – In Person</a:t>
            </a:r>
          </a:p>
          <a:p>
            <a:pPr marL="742950" lvl="1" indent="-285750">
              <a:buFont typeface="Arial" panose="020B0604020202020204" pitchFamily="34" charset="0"/>
              <a:buChar char="•"/>
            </a:pPr>
            <a:r>
              <a:rPr lang="en-US" dirty="0" smtClean="0"/>
              <a:t>General Psychology – In Person</a:t>
            </a:r>
          </a:p>
          <a:p>
            <a:pPr marL="742950" lvl="1" indent="-285750">
              <a:buFont typeface="Arial" panose="020B0604020202020204" pitchFamily="34" charset="0"/>
              <a:buChar char="•"/>
            </a:pPr>
            <a:r>
              <a:rPr lang="en-US" dirty="0" smtClean="0"/>
              <a:t>Oral Communications – In Person</a:t>
            </a:r>
          </a:p>
          <a:p>
            <a:pPr marL="742950" lvl="1" indent="-285750">
              <a:buFont typeface="Arial" panose="020B0604020202020204" pitchFamily="34" charset="0"/>
              <a:buChar char="•"/>
            </a:pPr>
            <a:r>
              <a:rPr lang="en-US" dirty="0" smtClean="0"/>
              <a:t>English Composition I &amp; II – Online</a:t>
            </a:r>
          </a:p>
          <a:p>
            <a:pPr marL="742950" lvl="1" indent="-285750">
              <a:buFont typeface="Arial" panose="020B0604020202020204" pitchFamily="34" charset="0"/>
              <a:buChar char="•"/>
            </a:pPr>
            <a:r>
              <a:rPr lang="en-US" dirty="0" smtClean="0"/>
              <a:t>Statistics &amp; Analysis – Online</a:t>
            </a:r>
          </a:p>
          <a:p>
            <a:pPr marL="742950" lvl="1" indent="-285750">
              <a:buFont typeface="Arial" panose="020B0604020202020204" pitchFamily="34" charset="0"/>
              <a:buChar char="•"/>
            </a:pPr>
            <a:r>
              <a:rPr lang="en-US" dirty="0" smtClean="0"/>
              <a:t>Calculus – Online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Potential classes based on interest for the 23-24 School Year: </a:t>
            </a:r>
          </a:p>
          <a:p>
            <a:pPr marL="742950" lvl="1" indent="-285750">
              <a:buFont typeface="Arial" panose="020B0604020202020204" pitchFamily="34" charset="0"/>
              <a:buChar char="•"/>
            </a:pPr>
            <a:r>
              <a:rPr lang="en-US" dirty="0" smtClean="0"/>
              <a:t>Western </a:t>
            </a:r>
            <a:r>
              <a:rPr lang="en-US" dirty="0" smtClean="0"/>
              <a:t>Civilizations – potentially in person</a:t>
            </a:r>
            <a:endParaRPr lang="en-US" dirty="0" smtClean="0"/>
          </a:p>
          <a:p>
            <a:pPr marL="742950" lvl="1" indent="-285750">
              <a:buFont typeface="Arial" panose="020B0604020202020204" pitchFamily="34" charset="0"/>
              <a:buChar char="•"/>
            </a:pPr>
            <a:r>
              <a:rPr lang="en-US" dirty="0" smtClean="0"/>
              <a:t>American </a:t>
            </a:r>
            <a:r>
              <a:rPr lang="en-US" dirty="0" smtClean="0"/>
              <a:t>Government – potentially in person</a:t>
            </a:r>
            <a:endParaRPr lang="en-US" dirty="0" smtClean="0"/>
          </a:p>
          <a:p>
            <a:pPr marL="742950" lvl="1" indent="-285750">
              <a:buFont typeface="Arial" panose="020B0604020202020204" pitchFamily="34" charset="0"/>
              <a:buChar char="•"/>
            </a:pPr>
            <a:r>
              <a:rPr lang="en-US" dirty="0" smtClean="0"/>
              <a:t>Chemistry – potentially in person</a:t>
            </a:r>
            <a:endParaRPr lang="en-US" dirty="0" smtClean="0"/>
          </a:p>
          <a:p>
            <a:pPr marL="742950" lvl="1" indent="-285750">
              <a:buFont typeface="Arial" panose="020B0604020202020204" pitchFamily="34" charset="0"/>
              <a:buChar char="•"/>
            </a:pPr>
            <a:r>
              <a:rPr lang="en-US" dirty="0" smtClean="0"/>
              <a:t>Physics – potentially in person</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14800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CCP At FCA</a:t>
            </a:r>
            <a:endParaRPr lang="en-US" b="1" dirty="0"/>
          </a:p>
        </p:txBody>
      </p:sp>
      <p:sp>
        <p:nvSpPr>
          <p:cNvPr id="3" name="TextBox 2"/>
          <p:cNvSpPr txBox="1"/>
          <p:nvPr/>
        </p:nvSpPr>
        <p:spPr>
          <a:xfrm>
            <a:off x="777240" y="1561011"/>
            <a:ext cx="8543109" cy="3785652"/>
          </a:xfrm>
          <a:prstGeom prst="rect">
            <a:avLst/>
          </a:prstGeom>
          <a:noFill/>
        </p:spPr>
        <p:txBody>
          <a:bodyPr wrap="square" rtlCol="0">
            <a:spAutoFit/>
          </a:bodyPr>
          <a:lstStyle/>
          <a:p>
            <a:r>
              <a:rPr lang="en-US" sz="2400" dirty="0" smtClean="0"/>
              <a:t>With our partnership with OCU, if not enough funding is available for students, the student can wait until next </a:t>
            </a:r>
            <a:r>
              <a:rPr lang="en-US" sz="2400" dirty="0" smtClean="0"/>
              <a:t>year to take courses </a:t>
            </a:r>
            <a:r>
              <a:rPr lang="en-US" sz="2400" dirty="0" smtClean="0"/>
              <a:t>or elect to pay for the course.</a:t>
            </a:r>
          </a:p>
          <a:p>
            <a:endParaRPr lang="en-US" sz="2400" dirty="0"/>
          </a:p>
          <a:p>
            <a:r>
              <a:rPr lang="en-US" sz="2400" dirty="0" smtClean="0"/>
              <a:t>OCU Partnership Fees: </a:t>
            </a:r>
          </a:p>
          <a:p>
            <a:pPr marL="742950" lvl="1" indent="-285750">
              <a:buFont typeface="Arial" panose="020B0604020202020204" pitchFamily="34" charset="0"/>
              <a:buChar char="•"/>
            </a:pPr>
            <a:r>
              <a:rPr lang="en-US" sz="2400" dirty="0" smtClean="0"/>
              <a:t>College class taught by a qualified FCA teacher: $200 per class</a:t>
            </a:r>
          </a:p>
          <a:p>
            <a:pPr marL="742950" lvl="1" indent="-285750">
              <a:buFont typeface="Arial" panose="020B0604020202020204" pitchFamily="34" charset="0"/>
              <a:buChar char="•"/>
            </a:pPr>
            <a:r>
              <a:rPr lang="en-US" sz="2400" dirty="0" smtClean="0"/>
              <a:t>College class taught by an OCU professor: $300 per class</a:t>
            </a:r>
          </a:p>
          <a:p>
            <a:pPr marL="742950" lvl="1" indent="-285750">
              <a:buFont typeface="Arial" panose="020B0604020202020204" pitchFamily="34" charset="0"/>
              <a:buChar char="•"/>
            </a:pPr>
            <a:r>
              <a:rPr lang="en-US" sz="2400" dirty="0" smtClean="0"/>
              <a:t>OCU Online Course: $166 per credit hour</a:t>
            </a:r>
            <a:endParaRPr lang="en-US" sz="2400" dirty="0"/>
          </a:p>
        </p:txBody>
      </p:sp>
    </p:spTree>
    <p:extLst>
      <p:ext uri="{BB962C8B-B14F-4D97-AF65-F5344CB8AC3E}">
        <p14:creationId xmlns:p14="http://schemas.microsoft.com/office/powerpoint/2010/main" val="21265347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F24A-87AF-45BA-85FD-FF44EAEB4F9E}"/>
              </a:ext>
            </a:extLst>
          </p:cNvPr>
          <p:cNvSpPr>
            <a:spLocks noGrp="1"/>
          </p:cNvSpPr>
          <p:nvPr>
            <p:ph type="ctrTitle"/>
          </p:nvPr>
        </p:nvSpPr>
        <p:spPr/>
        <p:txBody>
          <a:bodyPr/>
          <a:lstStyle/>
          <a:p>
            <a:r>
              <a:rPr lang="en-US" b="1" dirty="0">
                <a:latin typeface="+mn-lt"/>
              </a:rPr>
              <a:t>Trailblazer Academy</a:t>
            </a:r>
          </a:p>
        </p:txBody>
      </p:sp>
      <p:sp>
        <p:nvSpPr>
          <p:cNvPr id="3" name="Subtitle 2">
            <a:extLst>
              <a:ext uri="{FF2B5EF4-FFF2-40B4-BE49-F238E27FC236}">
                <a16:creationId xmlns:a16="http://schemas.microsoft.com/office/drawing/2014/main" id="{68FAD4D0-04A8-4B90-A034-B6EA15AE14A2}"/>
              </a:ext>
            </a:extLst>
          </p:cNvPr>
          <p:cNvSpPr>
            <a:spLocks noGrp="1"/>
          </p:cNvSpPr>
          <p:nvPr>
            <p:ph type="subTitle" idx="1"/>
          </p:nvPr>
        </p:nvSpPr>
        <p:spPr/>
        <p:txBody>
          <a:bodyPr>
            <a:normAutofit lnSpcReduction="10000"/>
          </a:bodyPr>
          <a:lstStyle/>
          <a:p>
            <a:r>
              <a:rPr lang="en-US" dirty="0"/>
              <a:t>Dual Credit/College Credit Plus Program</a:t>
            </a:r>
          </a:p>
        </p:txBody>
      </p:sp>
    </p:spTree>
    <p:extLst>
      <p:ext uri="{BB962C8B-B14F-4D97-AF65-F5344CB8AC3E}">
        <p14:creationId xmlns:p14="http://schemas.microsoft.com/office/powerpoint/2010/main" val="3102754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844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28355"/>
            <a:ext cx="9144000" cy="4401205"/>
          </a:xfrm>
          <a:prstGeom prst="rect">
            <a:avLst/>
          </a:prstGeom>
          <a:noFill/>
        </p:spPr>
        <p:txBody>
          <a:bodyPr wrap="square" rtlCol="0">
            <a:spAutoFit/>
          </a:bodyPr>
          <a:lstStyle/>
          <a:p>
            <a:pPr algn="ctr"/>
            <a:r>
              <a:rPr lang="en-US" sz="3200" b="1" dirty="0">
                <a:solidFill>
                  <a:prstClr val="black"/>
                </a:solidFill>
                <a:latin typeface="Adobe Garamond Pro"/>
              </a:rPr>
              <a:t>Admission Requirements</a:t>
            </a:r>
          </a:p>
          <a:p>
            <a:pPr algn="ctr"/>
            <a:endParaRPr lang="en-US" sz="2800" dirty="0">
              <a:solidFill>
                <a:prstClr val="black"/>
              </a:solidFill>
              <a:latin typeface="Adobe Garamond Pro"/>
            </a:endParaRPr>
          </a:p>
          <a:p>
            <a:pPr marL="457200" indent="-457200">
              <a:buFont typeface="Arial" pitchFamily="34" charset="0"/>
              <a:buChar char="•"/>
            </a:pPr>
            <a:r>
              <a:rPr lang="en-US" sz="2800" dirty="0">
                <a:solidFill>
                  <a:prstClr val="black"/>
                </a:solidFill>
                <a:latin typeface="Adobe Garamond Pro"/>
              </a:rPr>
              <a:t>Minimum 3.0 GPA</a:t>
            </a:r>
            <a:br>
              <a:rPr lang="en-US" sz="2800" dirty="0">
                <a:solidFill>
                  <a:prstClr val="black"/>
                </a:solidFill>
                <a:latin typeface="Adobe Garamond Pro"/>
              </a:rPr>
            </a:br>
            <a:endParaRPr lang="en-US" sz="2800" dirty="0">
              <a:solidFill>
                <a:prstClr val="black"/>
              </a:solidFill>
              <a:latin typeface="Adobe Garamond Pro"/>
            </a:endParaRPr>
          </a:p>
          <a:p>
            <a:pPr marL="1371600" lvl="2" indent="-457200">
              <a:buFont typeface="Courier New" panose="02070309020205020404" pitchFamily="49" charset="0"/>
              <a:buChar char="o"/>
            </a:pPr>
            <a:r>
              <a:rPr lang="en-US" sz="2800" dirty="0">
                <a:solidFill>
                  <a:prstClr val="black"/>
                </a:solidFill>
                <a:latin typeface="Adobe Garamond Pro"/>
              </a:rPr>
              <a:t>Testing for acceptance is not needed unless the student wants to take English Comp or Math Courses </a:t>
            </a:r>
          </a:p>
          <a:p>
            <a:pPr marL="1371600" lvl="2" indent="-457200">
              <a:buFont typeface="Courier New" panose="02070309020205020404" pitchFamily="49" charset="0"/>
              <a:buChar char="o"/>
            </a:pPr>
            <a:r>
              <a:rPr lang="en-US" sz="2800" dirty="0">
                <a:solidFill>
                  <a:prstClr val="black"/>
                </a:solidFill>
                <a:latin typeface="Adobe Garamond Pro"/>
              </a:rPr>
              <a:t>All Middle School students must test, regardless of the GPA.</a:t>
            </a:r>
          </a:p>
          <a:p>
            <a:pPr lvl="2" algn="ctr"/>
            <a:endParaRPr lang="en-US" sz="2400" dirty="0">
              <a:solidFill>
                <a:prstClr val="black"/>
              </a:solidFill>
              <a:latin typeface="Adobe Garamond Pro"/>
            </a:endParaRPr>
          </a:p>
        </p:txBody>
      </p:sp>
    </p:spTree>
    <p:extLst>
      <p:ext uri="{BB962C8B-B14F-4D97-AF65-F5344CB8AC3E}">
        <p14:creationId xmlns:p14="http://schemas.microsoft.com/office/powerpoint/2010/main" val="67200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t>What is College Credit Plus?</a:t>
            </a:r>
          </a:p>
        </p:txBody>
      </p:sp>
      <p:sp>
        <p:nvSpPr>
          <p:cNvPr id="7" name="Content Placeholder 6"/>
          <p:cNvSpPr>
            <a:spLocks noGrp="1"/>
          </p:cNvSpPr>
          <p:nvPr>
            <p:ph idx="1"/>
          </p:nvPr>
        </p:nvSpPr>
        <p:spPr>
          <a:xfrm>
            <a:off x="515877" y="1583958"/>
            <a:ext cx="11029615" cy="3678303"/>
          </a:xfrm>
        </p:spPr>
        <p:txBody>
          <a:bodyPr>
            <a:noAutofit/>
          </a:bodyPr>
          <a:lstStyle/>
          <a:p>
            <a:pPr marL="0" indent="0">
              <a:lnSpc>
                <a:spcPct val="100000"/>
              </a:lnSpc>
              <a:spcBef>
                <a:spcPts val="600"/>
              </a:spcBef>
              <a:buNone/>
            </a:pPr>
            <a:r>
              <a:rPr lang="en-US" sz="3400" dirty="0">
                <a:latin typeface="Calibri" panose="020F0502020204030204" pitchFamily="34" charset="0"/>
                <a:cs typeface="Calibri" panose="020F0502020204030204" pitchFamily="34" charset="0"/>
              </a:rPr>
              <a:t>Students in Grades 7 through 12:</a:t>
            </a:r>
          </a:p>
          <a:p>
            <a:pPr>
              <a:lnSpc>
                <a:spcPct val="100000"/>
              </a:lnSpc>
              <a:spcBef>
                <a:spcPts val="6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May take classes during the summer, fall, &amp; spring semesters</a:t>
            </a:r>
          </a:p>
          <a:p>
            <a:pPr>
              <a:lnSpc>
                <a:spcPct val="100000"/>
              </a:lnSpc>
              <a:spcBef>
                <a:spcPts val="600"/>
              </a:spcBef>
              <a:buFont typeface="Wingdings" panose="05000000000000000000" pitchFamily="2" charset="2"/>
              <a:buChar char="§"/>
            </a:pPr>
            <a:r>
              <a:rPr lang="en-US" sz="3400" dirty="0">
                <a:latin typeface="Calibri" panose="020F0502020204030204" pitchFamily="34" charset="0"/>
                <a:cs typeface="Calibri" panose="020F0502020204030204" pitchFamily="34" charset="0"/>
              </a:rPr>
              <a:t> May take courses at the high school</a:t>
            </a:r>
            <a:r>
              <a:rPr lang="en-US" sz="3400" baseline="30000" dirty="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college campus, or online</a:t>
            </a:r>
          </a:p>
          <a:p>
            <a:pPr marL="0" indent="0">
              <a:lnSpc>
                <a:spcPct val="100000"/>
              </a:lnSpc>
              <a:spcBef>
                <a:spcPts val="600"/>
              </a:spcBef>
              <a:buNone/>
            </a:pPr>
            <a:r>
              <a:rPr lang="en-US" sz="2400" i="1" dirty="0">
                <a:latin typeface="Calibri" panose="020F0502020204030204" pitchFamily="34" charset="0"/>
                <a:cs typeface="Calibri" panose="020F0502020204030204" pitchFamily="34" charset="0"/>
              </a:rPr>
              <a:t>*The option to take courses at the high school is only available if the high school has partnered with a college or university to offer college courses at the high school </a:t>
            </a: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2623914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685801"/>
            <a:ext cx="8089324" cy="4770537"/>
          </a:xfrm>
          <a:prstGeom prst="rect">
            <a:avLst/>
          </a:prstGeom>
          <a:noFill/>
        </p:spPr>
        <p:txBody>
          <a:bodyPr wrap="square" rtlCol="0">
            <a:spAutoFit/>
          </a:bodyPr>
          <a:lstStyle/>
          <a:p>
            <a:pPr algn="ctr"/>
            <a:r>
              <a:rPr lang="en-US" sz="3200" b="1" dirty="0">
                <a:solidFill>
                  <a:prstClr val="black"/>
                </a:solidFill>
                <a:latin typeface="Adobe Garamond Pro"/>
              </a:rPr>
              <a:t>Application Process</a:t>
            </a:r>
          </a:p>
          <a:p>
            <a:pPr algn="ctr"/>
            <a:endParaRPr lang="en-US" sz="2800" dirty="0">
              <a:solidFill>
                <a:prstClr val="black"/>
              </a:solidFill>
              <a:latin typeface="Adobe Garamond Pro"/>
            </a:endParaRPr>
          </a:p>
          <a:p>
            <a:pPr marL="971550" lvl="1" indent="-514350">
              <a:buFont typeface="Wingdings" panose="05000000000000000000" pitchFamily="2" charset="2"/>
              <a:buChar char="ü"/>
            </a:pPr>
            <a:r>
              <a:rPr lang="en-US" sz="2800" dirty="0">
                <a:solidFill>
                  <a:prstClr val="black"/>
                </a:solidFill>
                <a:latin typeface="Adobe Garamond Pro"/>
              </a:rPr>
              <a:t>Complete online application</a:t>
            </a:r>
          </a:p>
          <a:p>
            <a:pPr marL="971550" lvl="1" indent="-514350">
              <a:buFont typeface="Wingdings" panose="05000000000000000000" pitchFamily="2" charset="2"/>
              <a:buChar char="ü"/>
            </a:pPr>
            <a:endParaRPr lang="en-US" sz="2800" dirty="0">
              <a:solidFill>
                <a:prstClr val="black"/>
              </a:solidFill>
              <a:latin typeface="Adobe Garamond Pro"/>
            </a:endParaRPr>
          </a:p>
          <a:p>
            <a:pPr marL="971550" lvl="1" indent="-514350">
              <a:buFont typeface="Wingdings" panose="05000000000000000000" pitchFamily="2" charset="2"/>
              <a:buChar char="ü"/>
            </a:pPr>
            <a:r>
              <a:rPr lang="en-US" sz="2800" dirty="0">
                <a:solidFill>
                  <a:prstClr val="black"/>
                </a:solidFill>
                <a:latin typeface="Adobe Garamond Pro"/>
              </a:rPr>
              <a:t>Submit official high school transcripts</a:t>
            </a:r>
          </a:p>
          <a:p>
            <a:pPr marL="971550" lvl="1" indent="-514350">
              <a:buFont typeface="Wingdings" panose="05000000000000000000" pitchFamily="2" charset="2"/>
              <a:buChar char="ü"/>
            </a:pPr>
            <a:endParaRPr lang="en-US" sz="2800" dirty="0">
              <a:solidFill>
                <a:prstClr val="black"/>
              </a:solidFill>
              <a:latin typeface="Adobe Garamond Pro"/>
            </a:endParaRPr>
          </a:p>
          <a:p>
            <a:pPr marL="971550" lvl="1" indent="-514350">
              <a:buFont typeface="Wingdings" panose="05000000000000000000" pitchFamily="2" charset="2"/>
              <a:buChar char="ü"/>
            </a:pPr>
            <a:r>
              <a:rPr lang="en-US" sz="2800" dirty="0">
                <a:solidFill>
                  <a:prstClr val="black"/>
                </a:solidFill>
                <a:latin typeface="Adobe Garamond Pro"/>
              </a:rPr>
              <a:t>Submit Permission Slip</a:t>
            </a:r>
          </a:p>
          <a:p>
            <a:pPr marL="971550" lvl="1" indent="-514350">
              <a:buFont typeface="Wingdings" panose="05000000000000000000" pitchFamily="2" charset="2"/>
              <a:buChar char="ü"/>
            </a:pPr>
            <a:endParaRPr lang="en-US" sz="2800" dirty="0">
              <a:solidFill>
                <a:prstClr val="black"/>
              </a:solidFill>
              <a:latin typeface="Adobe Garamond Pro"/>
            </a:endParaRPr>
          </a:p>
          <a:p>
            <a:pPr marL="971550" lvl="1" indent="-514350">
              <a:buFont typeface="Wingdings" panose="05000000000000000000" pitchFamily="2" charset="2"/>
              <a:buChar char="ü"/>
            </a:pPr>
            <a:r>
              <a:rPr lang="en-US" sz="2800" dirty="0">
                <a:solidFill>
                  <a:prstClr val="black"/>
                </a:solidFill>
                <a:latin typeface="Adobe Garamond Pro"/>
              </a:rPr>
              <a:t>Submit ACT/SAT/Accuplacer (If needed)</a:t>
            </a:r>
          </a:p>
          <a:p>
            <a:pPr lvl="1"/>
            <a:r>
              <a:rPr lang="en-US" sz="2800" dirty="0">
                <a:solidFill>
                  <a:prstClr val="black"/>
                </a:solidFill>
                <a:latin typeface="Adobe Garamond Pro"/>
              </a:rPr>
              <a:t>	</a:t>
            </a:r>
            <a:r>
              <a:rPr lang="en-US" i="1" dirty="0">
                <a:solidFill>
                  <a:prstClr val="black"/>
                </a:solidFill>
                <a:latin typeface="Adobe Garamond Pro"/>
              </a:rPr>
              <a:t>(Accuplacer can be scheduled by contacting our office)</a:t>
            </a:r>
            <a:endParaRPr lang="en-US" sz="2800" dirty="0">
              <a:solidFill>
                <a:prstClr val="black"/>
              </a:solidFill>
              <a:latin typeface="Adobe Garamond Pro"/>
            </a:endParaRPr>
          </a:p>
          <a:p>
            <a:pPr algn="ctr"/>
            <a:r>
              <a:rPr lang="en-US" sz="2000" b="1" i="1" dirty="0">
                <a:solidFill>
                  <a:prstClr val="black"/>
                </a:solidFill>
                <a:latin typeface="Adobe Garamond Pro"/>
              </a:rPr>
              <a:t>*No Application Fee*</a:t>
            </a:r>
          </a:p>
        </p:txBody>
      </p:sp>
    </p:spTree>
    <p:extLst>
      <p:ext uri="{BB962C8B-B14F-4D97-AF65-F5344CB8AC3E}">
        <p14:creationId xmlns:p14="http://schemas.microsoft.com/office/powerpoint/2010/main" val="3071417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024" y="411679"/>
            <a:ext cx="7683335" cy="6555641"/>
          </a:xfrm>
          <a:prstGeom prst="rect">
            <a:avLst/>
          </a:prstGeom>
          <a:noFill/>
        </p:spPr>
        <p:txBody>
          <a:bodyPr wrap="square" rtlCol="0">
            <a:spAutoFit/>
          </a:bodyPr>
          <a:lstStyle/>
          <a:p>
            <a:pPr algn="ctr"/>
            <a:r>
              <a:rPr lang="en-US" sz="3200" b="1" dirty="0">
                <a:solidFill>
                  <a:prstClr val="black"/>
                </a:solidFill>
                <a:latin typeface="Adobe Garamond Pro"/>
              </a:rPr>
              <a:t>Course Options</a:t>
            </a:r>
          </a:p>
          <a:p>
            <a:pPr algn="ctr"/>
            <a:endParaRPr lang="en-US" sz="3200" b="1" dirty="0">
              <a:solidFill>
                <a:prstClr val="black"/>
              </a:solidFill>
              <a:latin typeface="Adobe Garamond Pro"/>
            </a:endParaRPr>
          </a:p>
          <a:p>
            <a:pPr marL="285750" indent="-285750">
              <a:buFont typeface="Arial" panose="020B0604020202020204" pitchFamily="34" charset="0"/>
              <a:buChar char="•"/>
            </a:pPr>
            <a:r>
              <a:rPr lang="en-US" sz="2800" dirty="0">
                <a:solidFill>
                  <a:prstClr val="black"/>
                </a:solidFill>
                <a:latin typeface="Adobe Garamond Pro"/>
              </a:rPr>
              <a:t>Courses online, on campus, or at select high schools</a:t>
            </a:r>
          </a:p>
          <a:p>
            <a:pPr marL="285750" indent="-285750">
              <a:buFont typeface="Arial" panose="020B0604020202020204" pitchFamily="34" charset="0"/>
              <a:buChar char="•"/>
            </a:pPr>
            <a:endParaRPr lang="en-US" sz="2800" dirty="0">
              <a:solidFill>
                <a:prstClr val="black"/>
              </a:solidFill>
              <a:latin typeface="Adobe Garamond Pro"/>
            </a:endParaRPr>
          </a:p>
          <a:p>
            <a:pPr marL="285750" indent="-285750">
              <a:buFont typeface="Arial" panose="020B0604020202020204" pitchFamily="34" charset="0"/>
              <a:buChar char="•"/>
            </a:pPr>
            <a:r>
              <a:rPr lang="en-US" sz="2800" dirty="0">
                <a:solidFill>
                  <a:prstClr val="black"/>
                </a:solidFill>
                <a:latin typeface="Adobe Garamond Pro"/>
              </a:rPr>
              <a:t>Level 1 course list on our website</a:t>
            </a:r>
          </a:p>
          <a:p>
            <a:pPr marL="285750" indent="-285750">
              <a:buFont typeface="Arial" panose="020B0604020202020204" pitchFamily="34" charset="0"/>
              <a:buChar char="•"/>
            </a:pPr>
            <a:endParaRPr lang="en-US" sz="2800" dirty="0">
              <a:solidFill>
                <a:prstClr val="black"/>
              </a:solidFill>
              <a:latin typeface="Adobe Garamond Pro"/>
            </a:endParaRPr>
          </a:p>
          <a:p>
            <a:pPr marL="285750" indent="-285750">
              <a:buFont typeface="Arial" panose="020B0604020202020204" pitchFamily="34" charset="0"/>
              <a:buChar char="•"/>
            </a:pPr>
            <a:r>
              <a:rPr lang="en-US" sz="2800" dirty="0">
                <a:solidFill>
                  <a:prstClr val="black"/>
                </a:solidFill>
                <a:latin typeface="Adobe Garamond Pro"/>
              </a:rPr>
              <a:t>Course schedules located on our Courses page</a:t>
            </a:r>
          </a:p>
          <a:p>
            <a:pPr marL="285750" indent="-285750">
              <a:buFont typeface="Arial" panose="020B0604020202020204" pitchFamily="34" charset="0"/>
              <a:buChar char="•"/>
            </a:pPr>
            <a:endParaRPr lang="en-US" sz="2800" dirty="0">
              <a:solidFill>
                <a:prstClr val="black"/>
              </a:solidFill>
              <a:latin typeface="Adobe Garamond Pro"/>
            </a:endParaRPr>
          </a:p>
          <a:p>
            <a:pPr marL="285750" indent="-285750">
              <a:buFont typeface="Arial" panose="020B0604020202020204" pitchFamily="34" charset="0"/>
              <a:buChar char="•"/>
            </a:pPr>
            <a:r>
              <a:rPr lang="en-US" sz="2800" dirty="0">
                <a:solidFill>
                  <a:prstClr val="black"/>
                </a:solidFill>
                <a:latin typeface="Adobe Garamond Pro"/>
              </a:rPr>
              <a:t>Multiple degree pathways (info on Courses page)</a:t>
            </a:r>
          </a:p>
          <a:p>
            <a:pPr marL="285750" indent="-285750">
              <a:buFont typeface="Arial" panose="020B0604020202020204" pitchFamily="34" charset="0"/>
              <a:buChar char="•"/>
            </a:pPr>
            <a:endParaRPr lang="en-US" sz="2800" dirty="0">
              <a:solidFill>
                <a:prstClr val="black"/>
              </a:solidFill>
              <a:latin typeface="Adobe Garamond Pro"/>
            </a:endParaRPr>
          </a:p>
          <a:p>
            <a:endParaRPr lang="en-US" sz="2800" dirty="0">
              <a:solidFill>
                <a:prstClr val="black"/>
              </a:solidFill>
              <a:latin typeface="Adobe Garamond Pro"/>
            </a:endParaRPr>
          </a:p>
          <a:p>
            <a:pPr algn="ctr"/>
            <a:r>
              <a:rPr lang="en-US" sz="2000" b="1" dirty="0">
                <a:solidFill>
                  <a:prstClr val="black"/>
                </a:solidFill>
                <a:latin typeface="Adobe Garamond Pro"/>
              </a:rPr>
              <a:t>*Students schedule through mandatory advising session*</a:t>
            </a:r>
          </a:p>
        </p:txBody>
      </p:sp>
    </p:spTree>
    <p:extLst>
      <p:ext uri="{BB962C8B-B14F-4D97-AF65-F5344CB8AC3E}">
        <p14:creationId xmlns:p14="http://schemas.microsoft.com/office/powerpoint/2010/main" val="2350776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D498-D93A-4B08-AE98-A8EBFA3E0A12}"/>
              </a:ext>
            </a:extLst>
          </p:cNvPr>
          <p:cNvSpPr>
            <a:spLocks noGrp="1"/>
          </p:cNvSpPr>
          <p:nvPr>
            <p:ph type="title"/>
          </p:nvPr>
        </p:nvSpPr>
        <p:spPr/>
        <p:txBody>
          <a:bodyPr>
            <a:normAutofit/>
          </a:bodyPr>
          <a:lstStyle/>
          <a:p>
            <a:r>
              <a:rPr lang="en-US" sz="4000" b="1" dirty="0"/>
              <a:t>Advising and Registration Process</a:t>
            </a:r>
          </a:p>
        </p:txBody>
      </p:sp>
      <p:sp>
        <p:nvSpPr>
          <p:cNvPr id="3" name="Content Placeholder 2">
            <a:extLst>
              <a:ext uri="{FF2B5EF4-FFF2-40B4-BE49-F238E27FC236}">
                <a16:creationId xmlns:a16="http://schemas.microsoft.com/office/drawing/2014/main" id="{B4A31C5F-8C80-4E15-BA22-36F072BDF88E}"/>
              </a:ext>
            </a:extLst>
          </p:cNvPr>
          <p:cNvSpPr>
            <a:spLocks noGrp="1"/>
          </p:cNvSpPr>
          <p:nvPr>
            <p:ph idx="1"/>
          </p:nvPr>
        </p:nvSpPr>
        <p:spPr/>
        <p:txBody>
          <a:bodyPr/>
          <a:lstStyle/>
          <a:p>
            <a:r>
              <a:rPr lang="en-US" dirty="0"/>
              <a:t>Advising Video</a:t>
            </a:r>
          </a:p>
          <a:p>
            <a:r>
              <a:rPr lang="en-US" dirty="0"/>
              <a:t>Advising Checklist</a:t>
            </a:r>
          </a:p>
          <a:p>
            <a:r>
              <a:rPr lang="en-US" dirty="0"/>
              <a:t>College Environment Agreement</a:t>
            </a:r>
          </a:p>
          <a:p>
            <a:r>
              <a:rPr lang="en-US" dirty="0"/>
              <a:t>FERPA Release Form</a:t>
            </a:r>
          </a:p>
          <a:p>
            <a:pPr marL="0" indent="0">
              <a:buNone/>
            </a:pPr>
            <a:r>
              <a:rPr lang="en-US" dirty="0"/>
              <a:t>TWO NEW FORMS REQUIRED BY STATE: </a:t>
            </a:r>
          </a:p>
          <a:p>
            <a:pPr marL="0" indent="0">
              <a:buNone/>
            </a:pPr>
            <a:r>
              <a:rPr lang="en-US" dirty="0"/>
              <a:t>-Student Questionnaire</a:t>
            </a:r>
          </a:p>
          <a:p>
            <a:pPr marL="0" indent="0">
              <a:buNone/>
            </a:pPr>
            <a:r>
              <a:rPr lang="en-US" dirty="0"/>
              <a:t>-Mature Content Permission Slip (NEW students only)</a:t>
            </a:r>
          </a:p>
        </p:txBody>
      </p:sp>
    </p:spTree>
    <p:extLst>
      <p:ext uri="{BB962C8B-B14F-4D97-AF65-F5344CB8AC3E}">
        <p14:creationId xmlns:p14="http://schemas.microsoft.com/office/powerpoint/2010/main" val="4168094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A916-A8B7-4AAE-944C-7701DC0E58F0}"/>
              </a:ext>
            </a:extLst>
          </p:cNvPr>
          <p:cNvSpPr>
            <a:spLocks noGrp="1"/>
          </p:cNvSpPr>
          <p:nvPr>
            <p:ph type="title"/>
          </p:nvPr>
        </p:nvSpPr>
        <p:spPr/>
        <p:txBody>
          <a:bodyPr>
            <a:normAutofit/>
          </a:bodyPr>
          <a:lstStyle/>
          <a:p>
            <a:r>
              <a:rPr lang="en-US" dirty="0"/>
              <a:t>Registration Form</a:t>
            </a:r>
            <a:br>
              <a:rPr lang="en-US" dirty="0"/>
            </a:br>
            <a:endParaRPr lang="en-US" dirty="0"/>
          </a:p>
        </p:txBody>
      </p:sp>
      <p:pic>
        <p:nvPicPr>
          <p:cNvPr id="9" name="Content Placeholder 8" descr="Table&#10;&#10;Description automatically generated">
            <a:extLst>
              <a:ext uri="{FF2B5EF4-FFF2-40B4-BE49-F238E27FC236}">
                <a16:creationId xmlns:a16="http://schemas.microsoft.com/office/drawing/2014/main" id="{D9812528-0844-4BA3-9641-ECDE42695C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3862" y="1027908"/>
            <a:ext cx="5374585" cy="4712721"/>
          </a:xfrm>
        </p:spPr>
      </p:pic>
    </p:spTree>
    <p:extLst>
      <p:ext uri="{BB962C8B-B14F-4D97-AF65-F5344CB8AC3E}">
        <p14:creationId xmlns:p14="http://schemas.microsoft.com/office/powerpoint/2010/main" val="1995246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8449" y="469075"/>
            <a:ext cx="7543800" cy="3600986"/>
          </a:xfrm>
          <a:prstGeom prst="rect">
            <a:avLst/>
          </a:prstGeom>
          <a:noFill/>
        </p:spPr>
        <p:txBody>
          <a:bodyPr wrap="square" rtlCol="0">
            <a:spAutoFit/>
          </a:bodyPr>
          <a:lstStyle/>
          <a:p>
            <a:pPr algn="ctr"/>
            <a:r>
              <a:rPr lang="en-US" sz="3200" b="1" dirty="0">
                <a:solidFill>
                  <a:prstClr val="black"/>
                </a:solidFill>
                <a:latin typeface="Adobe Garamond Pro"/>
              </a:rPr>
              <a:t>Transferability</a:t>
            </a:r>
          </a:p>
          <a:p>
            <a:pPr algn="ctr"/>
            <a:endParaRPr lang="en-US" sz="2800" dirty="0">
              <a:solidFill>
                <a:prstClr val="black"/>
              </a:solidFill>
              <a:latin typeface="Adobe Garamond Pro"/>
            </a:endParaRPr>
          </a:p>
          <a:p>
            <a:pPr algn="ctr"/>
            <a:r>
              <a:rPr lang="en-US" sz="2800" dirty="0">
                <a:solidFill>
                  <a:prstClr val="black"/>
                </a:solidFill>
                <a:latin typeface="Adobe Garamond Pro"/>
              </a:rPr>
              <a:t>We are accredited with the </a:t>
            </a:r>
            <a:br>
              <a:rPr lang="en-US" sz="2800" dirty="0">
                <a:solidFill>
                  <a:prstClr val="black"/>
                </a:solidFill>
                <a:latin typeface="Adobe Garamond Pro"/>
              </a:rPr>
            </a:br>
            <a:r>
              <a:rPr lang="en-US" sz="2800" b="1" i="1" dirty="0">
                <a:solidFill>
                  <a:prstClr val="black"/>
                </a:solidFill>
                <a:latin typeface="Adobe Garamond Pro"/>
              </a:rPr>
              <a:t>Higher Learning Commission</a:t>
            </a:r>
          </a:p>
          <a:p>
            <a:pPr algn="ctr"/>
            <a:endParaRPr lang="en-US" sz="2800" dirty="0">
              <a:solidFill>
                <a:prstClr val="black"/>
              </a:solidFill>
              <a:latin typeface="Adobe Garamond Pro"/>
            </a:endParaRPr>
          </a:p>
          <a:p>
            <a:pPr algn="ctr"/>
            <a:r>
              <a:rPr lang="en-US" sz="2800" dirty="0">
                <a:solidFill>
                  <a:prstClr val="black"/>
                </a:solidFill>
                <a:latin typeface="Adobe Garamond Pro"/>
              </a:rPr>
              <a:t>Part of the Transfer Evaluation System (TES)</a:t>
            </a:r>
          </a:p>
          <a:p>
            <a:pPr algn="ctr"/>
            <a:r>
              <a:rPr lang="en-US" sz="2800" dirty="0">
                <a:solidFill>
                  <a:prstClr val="black"/>
                </a:solidFill>
                <a:latin typeface="Adobe Garamond Pro"/>
              </a:rPr>
              <a:t>&amp;</a:t>
            </a:r>
          </a:p>
          <a:p>
            <a:pPr algn="ctr"/>
            <a:r>
              <a:rPr lang="en-US" sz="2800" dirty="0">
                <a:solidFill>
                  <a:prstClr val="black"/>
                </a:solidFill>
                <a:latin typeface="Adobe Garamond Pro"/>
              </a:rPr>
              <a:t>Transfer-ology</a:t>
            </a:r>
          </a:p>
        </p:txBody>
      </p:sp>
    </p:spTree>
    <p:extLst>
      <p:ext uri="{BB962C8B-B14F-4D97-AF65-F5344CB8AC3E}">
        <p14:creationId xmlns:p14="http://schemas.microsoft.com/office/powerpoint/2010/main" val="1009406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7574" y="347352"/>
            <a:ext cx="6858000" cy="4985980"/>
          </a:xfrm>
          <a:prstGeom prst="rect">
            <a:avLst/>
          </a:prstGeom>
          <a:noFill/>
        </p:spPr>
        <p:txBody>
          <a:bodyPr wrap="square" rtlCol="0">
            <a:spAutoFit/>
          </a:bodyPr>
          <a:lstStyle/>
          <a:p>
            <a:pPr algn="ctr"/>
            <a:r>
              <a:rPr lang="en-US" sz="3200" b="1" dirty="0">
                <a:solidFill>
                  <a:prstClr val="black"/>
                </a:solidFill>
                <a:latin typeface="Adobe Garamond Pro"/>
              </a:rPr>
              <a:t>Benefits of Trailblazer Academy:</a:t>
            </a:r>
          </a:p>
          <a:p>
            <a:pPr algn="ctr"/>
            <a:endParaRPr lang="en-US" sz="3200" b="1" dirty="0">
              <a:solidFill>
                <a:prstClr val="black"/>
              </a:solidFill>
              <a:latin typeface="Adobe Garamond Pro"/>
            </a:endParaRPr>
          </a:p>
          <a:p>
            <a:pPr marL="285750" indent="-285750">
              <a:buFont typeface="Arial" panose="020B0604020202020204" pitchFamily="34" charset="0"/>
              <a:buChar char="•"/>
            </a:pPr>
            <a:r>
              <a:rPr lang="en-US" sz="2600" dirty="0">
                <a:solidFill>
                  <a:prstClr val="black"/>
                </a:solidFill>
                <a:latin typeface="Adobe Garamond Pro"/>
              </a:rPr>
              <a:t>Fluent Transition into College </a:t>
            </a:r>
          </a:p>
          <a:p>
            <a:pPr marL="285750" indent="-285750">
              <a:buFont typeface="Arial" panose="020B0604020202020204" pitchFamily="34" charset="0"/>
              <a:buChar char="•"/>
            </a:pPr>
            <a:endParaRPr lang="en-US" sz="2600" dirty="0">
              <a:solidFill>
                <a:prstClr val="black"/>
              </a:solidFill>
              <a:latin typeface="Adobe Garamond Pro"/>
            </a:endParaRPr>
          </a:p>
          <a:p>
            <a:pPr marL="285750" indent="-285750">
              <a:buFont typeface="Arial" panose="020B0604020202020204" pitchFamily="34" charset="0"/>
              <a:buChar char="•"/>
            </a:pPr>
            <a:r>
              <a:rPr lang="en-US" sz="2600" dirty="0">
                <a:solidFill>
                  <a:prstClr val="black"/>
                </a:solidFill>
                <a:latin typeface="Adobe Garamond Pro"/>
              </a:rPr>
              <a:t>Understand college expectations</a:t>
            </a:r>
          </a:p>
          <a:p>
            <a:pPr marL="285750" indent="-285750">
              <a:buFont typeface="Arial" panose="020B0604020202020204" pitchFamily="34" charset="0"/>
              <a:buChar char="•"/>
            </a:pPr>
            <a:endParaRPr lang="en-US" sz="2600" dirty="0">
              <a:solidFill>
                <a:prstClr val="black"/>
              </a:solidFill>
              <a:latin typeface="Adobe Garamond Pro"/>
            </a:endParaRPr>
          </a:p>
          <a:p>
            <a:pPr marL="285750" indent="-285750">
              <a:buFont typeface="Arial" panose="020B0604020202020204" pitchFamily="34" charset="0"/>
              <a:buChar char="•"/>
            </a:pPr>
            <a:r>
              <a:rPr lang="en-US" sz="2600" dirty="0">
                <a:solidFill>
                  <a:prstClr val="black"/>
                </a:solidFill>
                <a:latin typeface="Adobe Garamond Pro"/>
              </a:rPr>
              <a:t>Complete general education courses early</a:t>
            </a:r>
          </a:p>
          <a:p>
            <a:pPr marL="285750" indent="-285750">
              <a:buFont typeface="Arial" panose="020B0604020202020204" pitchFamily="34" charset="0"/>
              <a:buChar char="•"/>
            </a:pPr>
            <a:endParaRPr lang="en-US" sz="2600" dirty="0">
              <a:solidFill>
                <a:prstClr val="black"/>
              </a:solidFill>
              <a:latin typeface="Adobe Garamond Pro"/>
            </a:endParaRPr>
          </a:p>
          <a:p>
            <a:pPr marL="285750" indent="-285750">
              <a:buFont typeface="Arial" panose="020B0604020202020204" pitchFamily="34" charset="0"/>
              <a:buChar char="•"/>
            </a:pPr>
            <a:r>
              <a:rPr lang="en-US" sz="2600" dirty="0">
                <a:solidFill>
                  <a:prstClr val="black"/>
                </a:solidFill>
                <a:latin typeface="Adobe Garamond Pro"/>
              </a:rPr>
              <a:t>Save on college expenses</a:t>
            </a:r>
          </a:p>
          <a:p>
            <a:pPr marL="285750" indent="-285750">
              <a:buFont typeface="Arial" panose="020B0604020202020204" pitchFamily="34" charset="0"/>
              <a:buChar char="•"/>
            </a:pPr>
            <a:endParaRPr lang="en-US" sz="2600" dirty="0">
              <a:solidFill>
                <a:prstClr val="black"/>
              </a:solidFill>
              <a:latin typeface="Adobe Garamond Pro"/>
            </a:endParaRPr>
          </a:p>
          <a:p>
            <a:pPr marL="285750" indent="-285750">
              <a:buFont typeface="Arial" panose="020B0604020202020204" pitchFamily="34" charset="0"/>
              <a:buChar char="•"/>
            </a:pPr>
            <a:r>
              <a:rPr lang="en-US" sz="2600" dirty="0">
                <a:solidFill>
                  <a:prstClr val="black"/>
                </a:solidFill>
                <a:latin typeface="Adobe Garamond Pro"/>
              </a:rPr>
              <a:t>Early Admit Scholarship</a:t>
            </a:r>
          </a:p>
          <a:p>
            <a:pPr algn="ctr"/>
            <a:endParaRPr lang="en-US" b="1" dirty="0">
              <a:solidFill>
                <a:prstClr val="black"/>
              </a:solidFill>
              <a:latin typeface="Adobe Garamond Pro"/>
            </a:endParaRPr>
          </a:p>
        </p:txBody>
      </p:sp>
    </p:spTree>
    <p:extLst>
      <p:ext uri="{BB962C8B-B14F-4D97-AF65-F5344CB8AC3E}">
        <p14:creationId xmlns:p14="http://schemas.microsoft.com/office/powerpoint/2010/main" val="3550073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3550" y="341416"/>
            <a:ext cx="7696200" cy="5016758"/>
          </a:xfrm>
          <a:prstGeom prst="rect">
            <a:avLst/>
          </a:prstGeom>
        </p:spPr>
        <p:txBody>
          <a:bodyPr wrap="square">
            <a:spAutoFit/>
          </a:bodyPr>
          <a:lstStyle/>
          <a:p>
            <a:pPr algn="ctr"/>
            <a:r>
              <a:rPr lang="en-US" sz="3200" b="1" dirty="0">
                <a:solidFill>
                  <a:prstClr val="black"/>
                </a:solidFill>
                <a:latin typeface="Adobe Garamond Pro"/>
              </a:rPr>
              <a:t>OCU and CCP Important Dates</a:t>
            </a:r>
          </a:p>
          <a:p>
            <a:endParaRPr lang="en-US" sz="2400" dirty="0">
              <a:solidFill>
                <a:prstClr val="black"/>
              </a:solidFill>
              <a:latin typeface="Adobe Garamond Pro"/>
            </a:endParaRPr>
          </a:p>
          <a:p>
            <a:pPr marL="285750" indent="-285750">
              <a:buFont typeface="Arial" panose="020B0604020202020204" pitchFamily="34" charset="0"/>
              <a:buChar char="•"/>
            </a:pPr>
            <a:r>
              <a:rPr lang="en-US" sz="2400" dirty="0">
                <a:solidFill>
                  <a:prstClr val="black"/>
                </a:solidFill>
                <a:latin typeface="Adobe Garamond Pro"/>
              </a:rPr>
              <a:t>All Non-Public students must have </a:t>
            </a:r>
            <a:r>
              <a:rPr lang="en-US" sz="2400" b="1" dirty="0">
                <a:solidFill>
                  <a:prstClr val="black"/>
                </a:solidFill>
                <a:latin typeface="Adobe Garamond Pro"/>
              </a:rPr>
              <a:t>ALL </a:t>
            </a:r>
            <a:r>
              <a:rPr lang="en-US" sz="2400" dirty="0">
                <a:solidFill>
                  <a:prstClr val="black"/>
                </a:solidFill>
                <a:latin typeface="Adobe Garamond Pro"/>
              </a:rPr>
              <a:t>application materials in by </a:t>
            </a:r>
            <a:r>
              <a:rPr lang="en-US" sz="2400" b="1" dirty="0">
                <a:solidFill>
                  <a:prstClr val="black"/>
                </a:solidFill>
                <a:latin typeface="Adobe Garamond Pro"/>
              </a:rPr>
              <a:t>March 17</a:t>
            </a:r>
            <a:r>
              <a:rPr lang="en-US" sz="2400" b="1" baseline="30000" dirty="0">
                <a:solidFill>
                  <a:prstClr val="black"/>
                </a:solidFill>
                <a:latin typeface="Adobe Garamond Pro"/>
              </a:rPr>
              <a:t>th</a:t>
            </a:r>
            <a:r>
              <a:rPr lang="en-US" sz="2400" b="1" dirty="0">
                <a:solidFill>
                  <a:prstClr val="black"/>
                </a:solidFill>
                <a:latin typeface="Adobe Garamond Pro"/>
              </a:rPr>
              <a:t> </a:t>
            </a:r>
            <a:r>
              <a:rPr lang="en-US" sz="2400" dirty="0">
                <a:solidFill>
                  <a:prstClr val="black"/>
                </a:solidFill>
                <a:latin typeface="Adobe Garamond Pro"/>
              </a:rPr>
              <a:t>to meet the State funding deadline of </a:t>
            </a:r>
            <a:r>
              <a:rPr lang="en-US" sz="2400" b="1" dirty="0">
                <a:solidFill>
                  <a:prstClr val="black"/>
                </a:solidFill>
                <a:latin typeface="Adobe Garamond Pro"/>
              </a:rPr>
              <a:t>April 1</a:t>
            </a:r>
            <a:r>
              <a:rPr lang="en-US" sz="2400" b="1" baseline="30000" dirty="0">
                <a:solidFill>
                  <a:prstClr val="black"/>
                </a:solidFill>
                <a:latin typeface="Adobe Garamond Pro"/>
              </a:rPr>
              <a:t>st</a:t>
            </a:r>
            <a:r>
              <a:rPr lang="en-US" sz="2400" dirty="0">
                <a:solidFill>
                  <a:prstClr val="black"/>
                </a:solidFill>
                <a:latin typeface="Adobe Garamond Pro"/>
              </a:rPr>
              <a:t>.</a:t>
            </a:r>
            <a:endParaRPr lang="en-US" sz="2400" b="1" dirty="0">
              <a:solidFill>
                <a:prstClr val="black"/>
              </a:solidFill>
              <a:latin typeface="Adobe Garamond Pro"/>
            </a:endParaRPr>
          </a:p>
          <a:p>
            <a:pPr marL="285750" indent="-285750">
              <a:buFont typeface="Arial" panose="020B0604020202020204" pitchFamily="34" charset="0"/>
              <a:buChar char="•"/>
            </a:pPr>
            <a:r>
              <a:rPr lang="en-US" sz="2400" dirty="0">
                <a:solidFill>
                  <a:prstClr val="black"/>
                </a:solidFill>
                <a:latin typeface="Adobe Garamond Pro"/>
              </a:rPr>
              <a:t>Application priority deadline for Public students </a:t>
            </a:r>
            <a:r>
              <a:rPr lang="en-US" sz="2400" b="1" dirty="0">
                <a:solidFill>
                  <a:prstClr val="black"/>
                </a:solidFill>
                <a:latin typeface="Adobe Garamond Pro"/>
              </a:rPr>
              <a:t>April 28</a:t>
            </a:r>
            <a:r>
              <a:rPr lang="en-US" sz="2400" b="1" baseline="30000" dirty="0">
                <a:solidFill>
                  <a:prstClr val="black"/>
                </a:solidFill>
                <a:latin typeface="Adobe Garamond Pro"/>
              </a:rPr>
              <a:t>th</a:t>
            </a:r>
            <a:r>
              <a:rPr lang="en-US" sz="2400" b="1" dirty="0">
                <a:solidFill>
                  <a:prstClr val="black"/>
                </a:solidFill>
                <a:latin typeface="Adobe Garamond Pro"/>
              </a:rPr>
              <a:t> </a:t>
            </a:r>
            <a:r>
              <a:rPr lang="en-US" sz="2400" dirty="0">
                <a:solidFill>
                  <a:prstClr val="black"/>
                </a:solidFill>
                <a:latin typeface="Adobe Garamond Pro"/>
              </a:rPr>
              <a:t>for the Fall 2023 school year.</a:t>
            </a:r>
          </a:p>
          <a:p>
            <a:pPr marL="285750" indent="-285750">
              <a:buFont typeface="Arial" panose="020B0604020202020204" pitchFamily="34" charset="0"/>
              <a:buChar char="•"/>
            </a:pPr>
            <a:r>
              <a:rPr lang="en-US" sz="2400" b="1" dirty="0">
                <a:solidFill>
                  <a:prstClr val="black"/>
                </a:solidFill>
                <a:latin typeface="Adobe Garamond Pro"/>
              </a:rPr>
              <a:t>Registration Deadline for FALL 2023 is June 30</a:t>
            </a:r>
            <a:r>
              <a:rPr lang="en-US" sz="2400" b="1" baseline="30000" dirty="0">
                <a:solidFill>
                  <a:prstClr val="black"/>
                </a:solidFill>
                <a:latin typeface="Adobe Garamond Pro"/>
              </a:rPr>
              <a:t>th</a:t>
            </a:r>
            <a:r>
              <a:rPr lang="en-US" sz="2400" b="1" dirty="0">
                <a:solidFill>
                  <a:prstClr val="black"/>
                </a:solidFill>
                <a:latin typeface="Adobe Garamond Pro"/>
              </a:rPr>
              <a:t>. Only “Add/Drops” will be accepted after that date.</a:t>
            </a:r>
          </a:p>
          <a:p>
            <a:r>
              <a:rPr lang="en-US" sz="2400" dirty="0">
                <a:solidFill>
                  <a:prstClr val="black"/>
                </a:solidFill>
                <a:latin typeface="Adobe Garamond Pro"/>
              </a:rPr>
              <a:t/>
            </a:r>
            <a:br>
              <a:rPr lang="en-US" sz="2400" dirty="0">
                <a:solidFill>
                  <a:prstClr val="black"/>
                </a:solidFill>
                <a:latin typeface="Adobe Garamond Pro"/>
              </a:rPr>
            </a:br>
            <a:r>
              <a:rPr lang="en-US" sz="2400" dirty="0">
                <a:solidFill>
                  <a:prstClr val="black"/>
                </a:solidFill>
                <a:latin typeface="Adobe Garamond Pro"/>
              </a:rPr>
              <a:t>*</a:t>
            </a:r>
            <a:r>
              <a:rPr lang="en-US" sz="2400" b="1" dirty="0">
                <a:solidFill>
                  <a:prstClr val="black"/>
                </a:solidFill>
                <a:latin typeface="Adobe Garamond Pro"/>
              </a:rPr>
              <a:t>Course materials for Online and On Campus students will be covered by OCU if Registration deadline is met.*</a:t>
            </a:r>
            <a:endParaRPr lang="en-US" sz="2400" dirty="0">
              <a:solidFill>
                <a:prstClr val="black"/>
              </a:solidFill>
              <a:latin typeface="Adobe Garamond Pro"/>
            </a:endParaRPr>
          </a:p>
        </p:txBody>
      </p:sp>
    </p:spTree>
    <p:extLst>
      <p:ext uri="{BB962C8B-B14F-4D97-AF65-F5344CB8AC3E}">
        <p14:creationId xmlns:p14="http://schemas.microsoft.com/office/powerpoint/2010/main" val="1055210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91DE-777B-4E1D-8C1B-1F3074E31864}"/>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FF775483-F02F-4E50-9E0F-336320B4B454}"/>
              </a:ext>
            </a:extLst>
          </p:cNvPr>
          <p:cNvSpPr>
            <a:spLocks noGrp="1"/>
          </p:cNvSpPr>
          <p:nvPr>
            <p:ph idx="1"/>
          </p:nvPr>
        </p:nvSpPr>
        <p:spPr/>
        <p:txBody>
          <a:bodyPr>
            <a:normAutofit/>
          </a:bodyPr>
          <a:lstStyle/>
          <a:p>
            <a:r>
              <a:rPr lang="en-US" sz="2000" dirty="0"/>
              <a:t>For Academic Questions:</a:t>
            </a:r>
          </a:p>
          <a:p>
            <a:pPr marL="0" indent="0">
              <a:buNone/>
            </a:pPr>
            <a:r>
              <a:rPr lang="en-US" sz="2000" dirty="0"/>
              <a:t>     Beth Ash (740)-477-7788 or </a:t>
            </a:r>
            <a:r>
              <a:rPr lang="en-US" sz="2000" dirty="0">
                <a:hlinkClick r:id="rId3"/>
              </a:rPr>
              <a:t>bash@ohiochristian.edu</a:t>
            </a:r>
            <a:r>
              <a:rPr lang="en-US" sz="2000" dirty="0"/>
              <a:t> </a:t>
            </a:r>
          </a:p>
          <a:p>
            <a:r>
              <a:rPr lang="en-US" sz="2000" dirty="0"/>
              <a:t>For Program Acceptance Questions:</a:t>
            </a:r>
          </a:p>
          <a:p>
            <a:pPr marL="0" indent="0">
              <a:buNone/>
            </a:pPr>
            <a:r>
              <a:rPr lang="en-US" sz="2000" dirty="0"/>
              <a:t>      Avary Cavanaugh: </a:t>
            </a:r>
            <a:r>
              <a:rPr lang="en-US" sz="2000" dirty="0">
                <a:hlinkClick r:id="rId4"/>
              </a:rPr>
              <a:t>acavanaugh@ohiochristian.edu</a:t>
            </a:r>
            <a:r>
              <a:rPr lang="en-US" sz="2000" dirty="0"/>
              <a:t> </a:t>
            </a:r>
          </a:p>
          <a:p>
            <a:r>
              <a:rPr lang="en-US" sz="2000" dirty="0"/>
              <a:t>Testing Questions:</a:t>
            </a:r>
          </a:p>
          <a:p>
            <a:pPr marL="0" indent="0">
              <a:buNone/>
            </a:pPr>
            <a:r>
              <a:rPr lang="en-US" sz="2000" dirty="0">
                <a:hlinkClick r:id="rId5"/>
              </a:rPr>
              <a:t>trailblazeracademy@ohiochristian.edu</a:t>
            </a:r>
            <a:r>
              <a:rPr lang="en-US" sz="2000" dirty="0"/>
              <a:t>	</a:t>
            </a:r>
          </a:p>
          <a:p>
            <a:endParaRPr lang="en-US" dirty="0"/>
          </a:p>
          <a:p>
            <a:endParaRPr lang="en-US" dirty="0"/>
          </a:p>
        </p:txBody>
      </p:sp>
    </p:spTree>
    <p:extLst>
      <p:ext uri="{BB962C8B-B14F-4D97-AF65-F5344CB8AC3E}">
        <p14:creationId xmlns:p14="http://schemas.microsoft.com/office/powerpoint/2010/main" val="39929435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CCP At FCA</a:t>
            </a:r>
            <a:endParaRPr lang="en-US" b="1" dirty="0"/>
          </a:p>
        </p:txBody>
      </p:sp>
      <p:sp>
        <p:nvSpPr>
          <p:cNvPr id="3" name="TextBox 2"/>
          <p:cNvSpPr txBox="1"/>
          <p:nvPr/>
        </p:nvSpPr>
        <p:spPr>
          <a:xfrm>
            <a:off x="836023" y="1528354"/>
            <a:ext cx="8437979" cy="3970318"/>
          </a:xfrm>
          <a:prstGeom prst="rect">
            <a:avLst/>
          </a:prstGeom>
          <a:noFill/>
        </p:spPr>
        <p:txBody>
          <a:bodyPr wrap="square" rtlCol="0">
            <a:spAutoFit/>
          </a:bodyPr>
          <a:lstStyle/>
          <a:p>
            <a:pPr marL="285750" indent="-285750" algn="ctr">
              <a:buFont typeface="Arial" panose="020B0604020202020204" pitchFamily="34" charset="0"/>
              <a:buChar char="•"/>
            </a:pPr>
            <a:r>
              <a:rPr lang="en-US" sz="3600" dirty="0" smtClean="0"/>
              <a:t>FINAL REMINDERS:</a:t>
            </a:r>
          </a:p>
          <a:p>
            <a:pPr marL="285750" indent="-285750" algn="ctr">
              <a:buFont typeface="Arial" panose="020B0604020202020204" pitchFamily="34" charset="0"/>
              <a:buChar char="•"/>
            </a:pPr>
            <a:endParaRPr lang="en-US" sz="3600" dirty="0"/>
          </a:p>
          <a:p>
            <a:pPr marL="742950" lvl="1" indent="-285750" algn="ctr">
              <a:buFont typeface="Arial" panose="020B0604020202020204" pitchFamily="34" charset="0"/>
              <a:buChar char="•"/>
            </a:pPr>
            <a:r>
              <a:rPr lang="en-US" sz="3600" dirty="0" smtClean="0"/>
              <a:t>Deadline to apply to OCU: March 17</a:t>
            </a:r>
            <a:r>
              <a:rPr lang="en-US" sz="3600" baseline="30000" dirty="0" smtClean="0"/>
              <a:t>th</a:t>
            </a:r>
            <a:endParaRPr lang="en-US" sz="3600" dirty="0" smtClean="0"/>
          </a:p>
          <a:p>
            <a:pPr marL="742950" lvl="1" indent="-285750" algn="ctr">
              <a:buFont typeface="Arial" panose="020B0604020202020204" pitchFamily="34" charset="0"/>
              <a:buChar char="•"/>
            </a:pPr>
            <a:r>
              <a:rPr lang="en-US" sz="3600" dirty="0" smtClean="0"/>
              <a:t>Deadline to apply for CCP Funding: April 1</a:t>
            </a:r>
            <a:r>
              <a:rPr lang="en-US" sz="3600" baseline="30000" dirty="0" smtClean="0"/>
              <a:t>st</a:t>
            </a:r>
            <a:endParaRPr lang="en-US" sz="3600" dirty="0" smtClean="0"/>
          </a:p>
          <a:p>
            <a:pPr marL="742950" lvl="1" indent="-285750" algn="ctr">
              <a:buFont typeface="Arial" panose="020B0604020202020204" pitchFamily="34" charset="0"/>
              <a:buChar char="•"/>
            </a:pPr>
            <a:r>
              <a:rPr lang="en-US" sz="3600" dirty="0" smtClean="0"/>
              <a:t>Deadline to apply to OUL: May 1st</a:t>
            </a:r>
            <a:endParaRPr lang="en-US" sz="3600" dirty="0"/>
          </a:p>
        </p:txBody>
      </p:sp>
    </p:spTree>
    <p:extLst>
      <p:ext uri="{BB962C8B-B14F-4D97-AF65-F5344CB8AC3E}">
        <p14:creationId xmlns:p14="http://schemas.microsoft.com/office/powerpoint/2010/main" val="3785228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CCP At FCA</a:t>
            </a:r>
            <a:endParaRPr lang="en-US" b="1" dirty="0"/>
          </a:p>
        </p:txBody>
      </p:sp>
      <p:sp>
        <p:nvSpPr>
          <p:cNvPr id="3" name="TextBox 2"/>
          <p:cNvSpPr txBox="1"/>
          <p:nvPr/>
        </p:nvSpPr>
        <p:spPr>
          <a:xfrm>
            <a:off x="677334" y="1606731"/>
            <a:ext cx="8505855" cy="3539430"/>
          </a:xfrm>
          <a:prstGeom prst="rect">
            <a:avLst/>
          </a:prstGeom>
          <a:noFill/>
        </p:spPr>
        <p:txBody>
          <a:bodyPr wrap="square" rtlCol="0">
            <a:spAutoFit/>
          </a:bodyPr>
          <a:lstStyle/>
          <a:p>
            <a:pPr algn="ctr"/>
            <a:r>
              <a:rPr lang="en-US" sz="2800" dirty="0" smtClean="0"/>
              <a:t>FINAL REMINDERS:	</a:t>
            </a:r>
          </a:p>
          <a:p>
            <a:pPr algn="ctr"/>
            <a:endParaRPr lang="en-US" sz="2800" dirty="0"/>
          </a:p>
          <a:p>
            <a:pPr marL="285750" indent="-285750" algn="ctr">
              <a:buFont typeface="Arial" panose="020B0604020202020204" pitchFamily="34" charset="0"/>
              <a:buChar char="•"/>
            </a:pPr>
            <a:r>
              <a:rPr lang="en-US" sz="2800" dirty="0" smtClean="0"/>
              <a:t>Acceptance Letters – check your email!!</a:t>
            </a:r>
          </a:p>
          <a:p>
            <a:pPr marL="285750" indent="-285750" algn="ctr">
              <a:buFont typeface="Arial" panose="020B0604020202020204" pitchFamily="34" charset="0"/>
              <a:buChar char="•"/>
            </a:pPr>
            <a:r>
              <a:rPr lang="en-US" sz="2800" dirty="0" smtClean="0"/>
              <a:t>Apply by the deadlines!</a:t>
            </a:r>
          </a:p>
          <a:p>
            <a:pPr marL="285750" indent="-285750" algn="ctr">
              <a:buFont typeface="Arial" panose="020B0604020202020204" pitchFamily="34" charset="0"/>
              <a:buChar char="•"/>
            </a:pPr>
            <a:r>
              <a:rPr lang="en-US" sz="2800" dirty="0" smtClean="0"/>
              <a:t>Follow the College Credit Plus Checklist</a:t>
            </a:r>
          </a:p>
          <a:p>
            <a:pPr marL="285750" indent="-285750" algn="ctr">
              <a:buFont typeface="Arial" panose="020B0604020202020204" pitchFamily="34" charset="0"/>
              <a:buChar char="•"/>
            </a:pPr>
            <a:r>
              <a:rPr lang="en-US" sz="2800" dirty="0" smtClean="0"/>
              <a:t>Email or call with questions! </a:t>
            </a:r>
          </a:p>
          <a:p>
            <a:pPr marL="742950" lvl="1" indent="-285750" algn="ctr">
              <a:buFont typeface="Arial" panose="020B0604020202020204" pitchFamily="34" charset="0"/>
              <a:buChar char="•"/>
            </a:pPr>
            <a:r>
              <a:rPr lang="en-US" sz="2800" dirty="0" smtClean="0"/>
              <a:t>Kara Stephens – </a:t>
            </a:r>
            <a:r>
              <a:rPr lang="en-US" sz="2800" dirty="0" smtClean="0">
                <a:hlinkClick r:id="rId3"/>
              </a:rPr>
              <a:t>kstephens@fcaknights.us</a:t>
            </a:r>
            <a:r>
              <a:rPr lang="en-US" sz="2800" dirty="0" smtClean="0"/>
              <a:t> or 740-654-8138</a:t>
            </a:r>
            <a:endParaRPr lang="en-US" sz="2800" dirty="0"/>
          </a:p>
        </p:txBody>
      </p:sp>
    </p:spTree>
    <p:extLst>
      <p:ext uri="{BB962C8B-B14F-4D97-AF65-F5344CB8AC3E}">
        <p14:creationId xmlns:p14="http://schemas.microsoft.com/office/powerpoint/2010/main" val="359164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b="1" dirty="0"/>
              <a:t>How can students participate?</a:t>
            </a:r>
          </a:p>
        </p:txBody>
      </p:sp>
      <p:sp>
        <p:nvSpPr>
          <p:cNvPr id="7" name="Content Placeholder 6"/>
          <p:cNvSpPr>
            <a:spLocks noGrp="1"/>
          </p:cNvSpPr>
          <p:nvPr>
            <p:ph idx="1"/>
          </p:nvPr>
        </p:nvSpPr>
        <p:spPr>
          <a:xfrm>
            <a:off x="202474" y="1466912"/>
            <a:ext cx="10058400" cy="4023360"/>
          </a:xfrm>
        </p:spPr>
        <p:txBody>
          <a:bodyPr>
            <a:noAutofit/>
          </a:bodyPr>
          <a:lstStyle/>
          <a:p>
            <a:pPr marL="457200" lvl="1" indent="0">
              <a:lnSpc>
                <a:spcPct val="100000"/>
              </a:lnSpc>
              <a:spcBef>
                <a:spcPts val="600"/>
              </a:spcBef>
              <a:buNone/>
            </a:pPr>
            <a:r>
              <a:rPr lang="en-US" sz="4400" b="1" dirty="0">
                <a:latin typeface="Calibri" panose="020F0502020204030204" pitchFamily="34" charset="0"/>
                <a:cs typeface="Calibri" panose="020F0502020204030204" pitchFamily="34" charset="0"/>
              </a:rPr>
              <a:t>Step 1: Eligibility</a:t>
            </a:r>
          </a:p>
          <a:p>
            <a:pPr algn="l"/>
            <a:r>
              <a:rPr lang="en-US" sz="1100" b="0" i="0" dirty="0">
                <a:solidFill>
                  <a:srgbClr val="333333"/>
                </a:solidFill>
                <a:effectLst/>
                <a:latin typeface="PT Serif"/>
              </a:rPr>
              <a:t> </a:t>
            </a:r>
            <a:r>
              <a:rPr lang="en-US" sz="1400" b="0" i="0" dirty="0">
                <a:solidFill>
                  <a:srgbClr val="333333"/>
                </a:solidFill>
                <a:effectLst/>
              </a:rPr>
              <a:t>A student is eligible for the "College Credit Plus" program if the student meets any of the following criteria:</a:t>
            </a:r>
          </a:p>
          <a:p>
            <a:pPr algn="l"/>
            <a:r>
              <a:rPr lang="en-US" sz="1400" b="0" i="0" dirty="0">
                <a:solidFill>
                  <a:srgbClr val="333333"/>
                </a:solidFill>
                <a:effectLst/>
              </a:rPr>
              <a:t>(a) Obtains a remediation-free score on one of the standard assessment exams as set forth in paragraph (D)(2) of rule </a:t>
            </a:r>
            <a:r>
              <a:rPr lang="en-US" sz="1400" b="0" i="0" u="sng" dirty="0">
                <a:solidFill>
                  <a:srgbClr val="0F578A"/>
                </a:solidFill>
                <a:effectLst/>
                <a:hlinkClick r:id="rId3"/>
              </a:rPr>
              <a:t>3333-1-65.3</a:t>
            </a:r>
            <a:r>
              <a:rPr lang="en-US" sz="1400" b="0" i="0" dirty="0">
                <a:solidFill>
                  <a:srgbClr val="333333"/>
                </a:solidFill>
                <a:effectLst/>
              </a:rPr>
              <a:t> of the Administrative Code; or</a:t>
            </a:r>
          </a:p>
          <a:p>
            <a:pPr algn="l"/>
            <a:r>
              <a:rPr lang="en-US" sz="1400" b="0" i="0" dirty="0">
                <a:solidFill>
                  <a:srgbClr val="333333"/>
                </a:solidFill>
                <a:effectLst/>
              </a:rPr>
              <a:t>(b) Has a cumulative unweighted high school grade point average of at least 3.00; or</a:t>
            </a:r>
          </a:p>
          <a:p>
            <a:pPr algn="l"/>
            <a:r>
              <a:rPr lang="en-US" sz="1400" b="0" i="0" dirty="0">
                <a:solidFill>
                  <a:srgbClr val="333333"/>
                </a:solidFill>
                <a:effectLst/>
              </a:rPr>
              <a:t>(c) Has a cumulative unweighted high school grade point average of at least 2.75 but less than 3.00 and received an "A" or "B" grade in a relevant high school course.</a:t>
            </a:r>
          </a:p>
          <a:p>
            <a:pPr algn="l"/>
            <a:r>
              <a:rPr lang="en-US" sz="1400" b="0" i="0" dirty="0">
                <a:solidFill>
                  <a:srgbClr val="333333"/>
                </a:solidFill>
                <a:effectLst/>
              </a:rPr>
              <a:t>(2) If a student is seeking to participate under section </a:t>
            </a:r>
            <a:r>
              <a:rPr lang="en-US" sz="1400" b="0" i="0" u="sng" dirty="0">
                <a:solidFill>
                  <a:srgbClr val="0F578A"/>
                </a:solidFill>
                <a:effectLst/>
                <a:hlinkClick r:id="rId4"/>
              </a:rPr>
              <a:t>3365.033</a:t>
            </a:r>
            <a:r>
              <a:rPr lang="en-US" sz="1400" b="0" i="0" dirty="0">
                <a:solidFill>
                  <a:srgbClr val="333333"/>
                </a:solidFill>
                <a:effectLst/>
              </a:rPr>
              <a:t> of the Revised Code and a cumulative unweighted high school grade point average is not available to determine eligibility under paragraph (A)(1)(b) or (A)(1)(c) of this rule, the student is eligible if the student has received an "A" or "B" grade in a relevant high school course.</a:t>
            </a:r>
          </a:p>
          <a:p>
            <a:pPr algn="l"/>
            <a:r>
              <a:rPr lang="en-US" sz="1400" b="0" i="0" dirty="0">
                <a:solidFill>
                  <a:srgbClr val="333333"/>
                </a:solidFill>
                <a:effectLst/>
              </a:rPr>
              <a:t>(B) If a student's grade point average is calculated beyond the hundredths decimal point, the grade point is rounded to the hundredths decimal point for the purpose of determining the student's eligibility to participate in the "College Credit Plus" program under this rule.</a:t>
            </a:r>
          </a:p>
          <a:p>
            <a:pPr marL="457200" lvl="1" indent="0">
              <a:lnSpc>
                <a:spcPct val="100000"/>
              </a:lnSpc>
              <a:spcBef>
                <a:spcPts val="600"/>
              </a:spcBef>
              <a:buNone/>
            </a:pPr>
            <a:endParaRPr lang="en-US" sz="11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a:stretch>
            <a:fillRect/>
          </a:stretch>
        </p:blipFill>
        <p:spPr>
          <a:xfrm>
            <a:off x="4310035" y="6155844"/>
            <a:ext cx="3571929" cy="632864"/>
          </a:xfrm>
          <a:prstGeom prst="rect">
            <a:avLst/>
          </a:prstGeom>
        </p:spPr>
      </p:pic>
    </p:spTree>
    <p:extLst>
      <p:ext uri="{BB962C8B-B14F-4D97-AF65-F5344CB8AC3E}">
        <p14:creationId xmlns:p14="http://schemas.microsoft.com/office/powerpoint/2010/main" val="117425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Student Eligibility Assessment Exams</a:t>
            </a:r>
          </a:p>
        </p:txBody>
      </p:sp>
      <p:sp>
        <p:nvSpPr>
          <p:cNvPr id="7" name="Content Placeholder 6"/>
          <p:cNvSpPr>
            <a:spLocks noGrp="1"/>
          </p:cNvSpPr>
          <p:nvPr>
            <p:ph idx="1"/>
          </p:nvPr>
        </p:nvSpPr>
        <p:spPr>
          <a:xfrm>
            <a:off x="677334" y="1592354"/>
            <a:ext cx="8596668" cy="3880773"/>
          </a:xfrm>
        </p:spPr>
        <p:txBody>
          <a:bodyPr>
            <a:normAutofit/>
          </a:bodyPr>
          <a:lstStyle/>
          <a:p>
            <a:pPr>
              <a:lnSpc>
                <a:spcPct val="100000"/>
              </a:lnSpc>
              <a:spcBef>
                <a:spcPts val="600"/>
              </a:spcBef>
              <a:buFont typeface="Wingdings" panose="05000000000000000000" pitchFamily="2" charset="2"/>
              <a:buChar char="§"/>
            </a:pPr>
            <a:r>
              <a:rPr lang="en-US" sz="3200" dirty="0">
                <a:latin typeface="Calibri" panose="020F0502020204030204" pitchFamily="34" charset="0"/>
                <a:cs typeface="Calibri" panose="020F0502020204030204" pitchFamily="34" charset="0"/>
              </a:rPr>
              <a:t> Assessment Exams include ACT, SAT, Accuplacer, ALEKS, PlaceU, or MapleSoft</a:t>
            </a:r>
          </a:p>
          <a:p>
            <a:pPr lvl="1">
              <a:lnSpc>
                <a:spcPct val="100000"/>
              </a:lnSpc>
              <a:spcBef>
                <a:spcPts val="6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 After a student applies to a college, the college/university will notify the student about exam requirements</a:t>
            </a:r>
          </a:p>
          <a:p>
            <a:pPr lvl="1">
              <a:lnSpc>
                <a:spcPct val="100000"/>
              </a:lnSpc>
              <a:spcBef>
                <a:spcPts val="600"/>
              </a:spcBef>
              <a:buFont typeface="Wingdings" panose="05000000000000000000" pitchFamily="2" charset="2"/>
              <a:buChar char="§"/>
            </a:pPr>
            <a:r>
              <a:rPr lang="en-US" sz="3000" dirty="0">
                <a:latin typeface="Calibri" panose="020F0502020204030204" pitchFamily="34" charset="0"/>
                <a:cs typeface="Calibri" panose="020F0502020204030204" pitchFamily="34" charset="0"/>
              </a:rPr>
              <a:t>Colleges and universities will review students’ scores using statewide standards </a:t>
            </a:r>
          </a:p>
          <a:p>
            <a:pPr lvl="1">
              <a:lnSpc>
                <a:spcPct val="100000"/>
              </a:lnSpc>
              <a:spcBef>
                <a:spcPts val="600"/>
              </a:spcBef>
              <a:buFont typeface="Wingdings" panose="05000000000000000000" pitchFamily="2" charset="2"/>
              <a:buChar char="§"/>
            </a:pPr>
            <a:endParaRPr lang="en-US" sz="3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310034" y="6155844"/>
            <a:ext cx="3571929" cy="632864"/>
          </a:xfrm>
          <a:prstGeom prst="rect">
            <a:avLst/>
          </a:prstGeom>
        </p:spPr>
      </p:pic>
    </p:spTree>
    <p:extLst>
      <p:ext uri="{BB962C8B-B14F-4D97-AF65-F5344CB8AC3E}">
        <p14:creationId xmlns:p14="http://schemas.microsoft.com/office/powerpoint/2010/main" val="29549141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CU Brand">
      <a:dk1>
        <a:sysClr val="windowText" lastClr="000000"/>
      </a:dk1>
      <a:lt1>
        <a:sysClr val="window" lastClr="FFFFFF"/>
      </a:lt1>
      <a:dk2>
        <a:srgbClr val="002D47"/>
      </a:dk2>
      <a:lt2>
        <a:srgbClr val="E7E6E6"/>
      </a:lt2>
      <a:accent1>
        <a:srgbClr val="BFBFBF"/>
      </a:accent1>
      <a:accent2>
        <a:srgbClr val="000000"/>
      </a:accent2>
      <a:accent3>
        <a:srgbClr val="215A94"/>
      </a:accent3>
      <a:accent4>
        <a:srgbClr val="7F7F7F"/>
      </a:accent4>
      <a:accent5>
        <a:srgbClr val="BFBFBF"/>
      </a:accent5>
      <a:accent6>
        <a:srgbClr val="FFFFFF"/>
      </a:accent6>
      <a:hlink>
        <a:srgbClr val="215A94"/>
      </a:hlink>
      <a:folHlink>
        <a:srgbClr val="000000"/>
      </a:folHlink>
    </a:clrScheme>
    <a:fontScheme name="OCU Brand">
      <a:majorFont>
        <a:latin typeface="Myriad Pro Light"/>
        <a:ea typeface=""/>
        <a:cs typeface=""/>
      </a:majorFont>
      <a:minorFont>
        <a:latin typeface="Adobe Garamon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 Christian University" id="{BD9FB5D0-4875-4F8D-9C65-473D0692CD5B}" vid="{EDCC0670-D200-4F29-BB70-A1AAB7CBB5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46949</TotalTime>
  <Words>4269</Words>
  <Application>Microsoft Office PowerPoint</Application>
  <PresentationFormat>Widescreen</PresentationFormat>
  <Paragraphs>535</Paragraphs>
  <Slides>79</Slides>
  <Notes>79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79</vt:i4>
      </vt:variant>
    </vt:vector>
  </HeadingPairs>
  <TitlesOfParts>
    <vt:vector size="90" baseType="lpstr">
      <vt:lpstr>Adobe Garamond Pro</vt:lpstr>
      <vt:lpstr>Arial</vt:lpstr>
      <vt:lpstr>Calibri</vt:lpstr>
      <vt:lpstr>Courier New</vt:lpstr>
      <vt:lpstr>Myriad Pro Light</vt:lpstr>
      <vt:lpstr>PT Serif</vt:lpstr>
      <vt:lpstr>Trebuchet MS</vt:lpstr>
      <vt:lpstr>Wingdings</vt:lpstr>
      <vt:lpstr>Wingdings 3</vt:lpstr>
      <vt:lpstr>Facet</vt:lpstr>
      <vt:lpstr>Office Theme</vt:lpstr>
      <vt:lpstr>Annual Information Session  for Non-Public/Private Schools </vt:lpstr>
      <vt:lpstr>What is College Credit Plus?</vt:lpstr>
      <vt:lpstr>What is College Credit Plus?</vt:lpstr>
      <vt:lpstr>What is College Credit Plus?</vt:lpstr>
      <vt:lpstr>What is College Credit Plus?</vt:lpstr>
      <vt:lpstr>What is College Credit Plus?</vt:lpstr>
      <vt:lpstr>What is College Credit Plus?</vt:lpstr>
      <vt:lpstr>How can students participate?</vt:lpstr>
      <vt:lpstr>Student Eligibility Assessment Exams</vt:lpstr>
      <vt:lpstr>How can students participate?</vt:lpstr>
      <vt:lpstr>How can students participate?</vt:lpstr>
      <vt:lpstr>How can students participate?</vt:lpstr>
      <vt:lpstr>What courses can a student take?</vt:lpstr>
      <vt:lpstr>Course Eligibility Rules</vt:lpstr>
      <vt:lpstr>Course Eligibility Rules</vt:lpstr>
      <vt:lpstr>Course Eligibility Rules</vt:lpstr>
      <vt:lpstr>What are other requirements?</vt:lpstr>
      <vt:lpstr>What are other requirements?</vt:lpstr>
      <vt:lpstr>What are other requirements?</vt:lpstr>
      <vt:lpstr>What are other requirements?</vt:lpstr>
      <vt:lpstr>How many classes can students take?</vt:lpstr>
      <vt:lpstr>How many classes can students take?</vt:lpstr>
      <vt:lpstr>How many classes can students take?</vt:lpstr>
      <vt:lpstr>How many classes can students take?</vt:lpstr>
      <vt:lpstr>How many classes can students take?</vt:lpstr>
      <vt:lpstr>How many classes can students take?</vt:lpstr>
      <vt:lpstr>How do we apply for funding?</vt:lpstr>
      <vt:lpstr>How do we apply for funding?</vt:lpstr>
      <vt:lpstr>How do we apply for funding?</vt:lpstr>
      <vt:lpstr>How do we apply for funding?</vt:lpstr>
      <vt:lpstr>How do we apply for funding?</vt:lpstr>
      <vt:lpstr>How do we apply for funding?</vt:lpstr>
      <vt:lpstr>How do we apply for funding?</vt:lpstr>
      <vt:lpstr>How do we apply for funding?</vt:lpstr>
      <vt:lpstr>What are differences between high school &amp; college?</vt:lpstr>
      <vt:lpstr>What are differences between high school &amp; college?</vt:lpstr>
      <vt:lpstr>What are differences between high school &amp; college?</vt:lpstr>
      <vt:lpstr>What are differences between high school &amp; college?</vt:lpstr>
      <vt:lpstr>What are differences between high school &amp; college?</vt:lpstr>
      <vt:lpstr>What are differences between high school &amp; college?</vt:lpstr>
      <vt:lpstr>What are benefits of participating in College Credit Plus?</vt:lpstr>
      <vt:lpstr>What are the consequences of underperforming?</vt:lpstr>
      <vt:lpstr>What are the consequences of underperforming?</vt:lpstr>
      <vt:lpstr>Underperforming Student Rules</vt:lpstr>
      <vt:lpstr>Underperforming Student Rules</vt:lpstr>
      <vt:lpstr>Underperforming Student Rules</vt:lpstr>
      <vt:lpstr>Underperforming Student Rules</vt:lpstr>
      <vt:lpstr>What are the expenses for College Credit Plus?</vt:lpstr>
      <vt:lpstr>What are the expenses for College Credit Plus?</vt:lpstr>
      <vt:lpstr>What are the expenses for College Credit Plus?</vt:lpstr>
      <vt:lpstr>What are the expenses for College Credit Plus?</vt:lpstr>
      <vt:lpstr>What are the expenses for College Credit Plus?</vt:lpstr>
      <vt:lpstr>What are support services are available for students?</vt:lpstr>
      <vt:lpstr>What about athletic eligibility?</vt:lpstr>
      <vt:lpstr>Will the course credits transfer?</vt:lpstr>
      <vt:lpstr>What are the deadlines?</vt:lpstr>
      <vt:lpstr>What does being “college-ready” mean?</vt:lpstr>
      <vt:lpstr>What does being “college-ready” mean?</vt:lpstr>
      <vt:lpstr>What does being “college-ready” mean?</vt:lpstr>
      <vt:lpstr>CCP Statistics at FCA</vt:lpstr>
      <vt:lpstr>HOW DO YOU GET STARTED?</vt:lpstr>
      <vt:lpstr>HOW DO YOU GET STARTED?</vt:lpstr>
      <vt:lpstr>Do you have other questions?</vt:lpstr>
      <vt:lpstr>CCP At FCA – Follow the Checklist!</vt:lpstr>
      <vt:lpstr>CCP At FCA – Class Offerings</vt:lpstr>
      <vt:lpstr>CCP At FCA</vt:lpstr>
      <vt:lpstr>Trailblazer Academy</vt:lpstr>
      <vt:lpstr>PowerPoint Presentation</vt:lpstr>
      <vt:lpstr>PowerPoint Presentation</vt:lpstr>
      <vt:lpstr>PowerPoint Presentation</vt:lpstr>
      <vt:lpstr>PowerPoint Presentation</vt:lpstr>
      <vt:lpstr>Advising and Registration Process</vt:lpstr>
      <vt:lpstr>Registration Form </vt:lpstr>
      <vt:lpstr>PowerPoint Presentation</vt:lpstr>
      <vt:lpstr>PowerPoint Presentation</vt:lpstr>
      <vt:lpstr>PowerPoint Presentation</vt:lpstr>
      <vt:lpstr>Contact Us</vt:lpstr>
      <vt:lpstr>CCP At FCA</vt:lpstr>
      <vt:lpstr>CCP At FCA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Information Session</dc:title>
  <dc:creator>Laura Padgett</dc:creator>
  <cp:lastModifiedBy>Kara Stephens</cp:lastModifiedBy>
  <cp:revision>93</cp:revision>
  <cp:lastPrinted>2023-02-02T18:11:55Z</cp:lastPrinted>
  <dcterms:created xsi:type="dcterms:W3CDTF">2019-07-31T17:39:52Z</dcterms:created>
  <dcterms:modified xsi:type="dcterms:W3CDTF">2023-02-02T19:50:05Z</dcterms:modified>
</cp:coreProperties>
</file>